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91" r:id="rId6"/>
    <p:sldId id="269" r:id="rId7"/>
    <p:sldId id="292" r:id="rId8"/>
    <p:sldId id="295" r:id="rId9"/>
    <p:sldId id="270" r:id="rId10"/>
    <p:sldId id="296" r:id="rId11"/>
    <p:sldId id="297" r:id="rId12"/>
    <p:sldId id="280" r:id="rId13"/>
    <p:sldId id="299" r:id="rId14"/>
    <p:sldId id="303" r:id="rId15"/>
    <p:sldId id="300" r:id="rId16"/>
    <p:sldId id="301" r:id="rId17"/>
    <p:sldId id="302" r:id="rId18"/>
    <p:sldId id="293" r:id="rId19"/>
    <p:sldId id="276" r:id="rId20"/>
    <p:sldId id="298" r:id="rId21"/>
    <p:sldId id="271" r:id="rId22"/>
    <p:sldId id="290" r:id="rId23"/>
  </p:sldIdLst>
  <p:sldSz cx="12192000" cy="6858000"/>
  <p:notesSz cx="6858000" cy="9144000"/>
  <p:embeddedFontLst>
    <p:embeddedFont>
      <p:font typeface="OPPO Sans 4.0" panose="00000500000000000000" pitchFamily="2" charset="-122"/>
      <p:regular r:id="rId24"/>
      <p:bold r:id="rId25"/>
    </p:embeddedFont>
    <p:embeddedFont>
      <p:font typeface="OPPO Sans 4.0 SemiBold" panose="00000500000000000000" pitchFamily="2" charset="-122"/>
      <p:bold r:id="rId26"/>
    </p:embeddedFont>
    <p:embeddedFont>
      <p:font typeface="华文中宋" panose="02010600040101010101" pitchFamily="2" charset="-122"/>
      <p:regular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6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42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9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48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59.xml"/><Relationship Id="rId3" Type="http://schemas.openxmlformats.org/officeDocument/2006/relationships/tags" Target="../tags/tag54.xml"/><Relationship Id="rId7" Type="http://schemas.openxmlformats.org/officeDocument/2006/relationships/tags" Target="../tags/tag58.xml"/><Relationship Id="rId12" Type="http://schemas.openxmlformats.org/officeDocument/2006/relationships/image" Target="../media/image9.png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tags" Target="../tags/tag57.xml"/><Relationship Id="rId11" Type="http://schemas.openxmlformats.org/officeDocument/2006/relationships/image" Target="../media/image2.png"/><Relationship Id="rId5" Type="http://schemas.openxmlformats.org/officeDocument/2006/relationships/tags" Target="../tags/tag56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55.xml"/><Relationship Id="rId9" Type="http://schemas.openxmlformats.org/officeDocument/2006/relationships/tags" Target="../tags/tag6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tags" Target="../tags/tag63.xml"/><Relationship Id="rId7" Type="http://schemas.openxmlformats.org/officeDocument/2006/relationships/image" Target="../media/image12.png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67.xml"/><Relationship Id="rId7" Type="http://schemas.openxmlformats.org/officeDocument/2006/relationships/image" Target="../media/image14.png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7" Type="http://schemas.openxmlformats.org/officeDocument/2006/relationships/image" Target="../media/image2.png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7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7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tags" Target="../tags/tag23.xml"/><Relationship Id="rId18" Type="http://schemas.openxmlformats.org/officeDocument/2006/relationships/tags" Target="../tags/tag28.xml"/><Relationship Id="rId3" Type="http://schemas.openxmlformats.org/officeDocument/2006/relationships/tags" Target="../tags/tag13.xml"/><Relationship Id="rId21" Type="http://schemas.openxmlformats.org/officeDocument/2006/relationships/tags" Target="../tags/tag31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17" Type="http://schemas.openxmlformats.org/officeDocument/2006/relationships/tags" Target="../tags/tag27.xml"/><Relationship Id="rId2" Type="http://schemas.openxmlformats.org/officeDocument/2006/relationships/tags" Target="../tags/tag12.xml"/><Relationship Id="rId16" Type="http://schemas.openxmlformats.org/officeDocument/2006/relationships/tags" Target="../tags/tag26.xml"/><Relationship Id="rId20" Type="http://schemas.openxmlformats.org/officeDocument/2006/relationships/tags" Target="../tags/tag30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24" Type="http://schemas.openxmlformats.org/officeDocument/2006/relationships/image" Target="../media/image2.png"/><Relationship Id="rId5" Type="http://schemas.openxmlformats.org/officeDocument/2006/relationships/tags" Target="../tags/tag15.xml"/><Relationship Id="rId15" Type="http://schemas.openxmlformats.org/officeDocument/2006/relationships/tags" Target="../tags/tag25.xml"/><Relationship Id="rId23" Type="http://schemas.openxmlformats.org/officeDocument/2006/relationships/slideLayout" Target="../slideLayouts/slideLayout1.xml"/><Relationship Id="rId10" Type="http://schemas.openxmlformats.org/officeDocument/2006/relationships/tags" Target="../tags/tag20.xml"/><Relationship Id="rId19" Type="http://schemas.openxmlformats.org/officeDocument/2006/relationships/tags" Target="../tags/tag29.xml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tags" Target="../tags/tag24.xml"/><Relationship Id="rId22" Type="http://schemas.openxmlformats.org/officeDocument/2006/relationships/tags" Target="../tags/tag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6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175" y="4373880"/>
            <a:ext cx="5170805" cy="1563370"/>
          </a:xfrm>
          <a:custGeom>
            <a:avLst/>
            <a:gdLst>
              <a:gd name="connsiteX0" fmla="*/ 0 w 4751058"/>
              <a:gd name="connsiteY0" fmla="*/ 0 h 783392"/>
              <a:gd name="connsiteX1" fmla="*/ 4359362 w 4751058"/>
              <a:gd name="connsiteY1" fmla="*/ 0 h 783392"/>
              <a:gd name="connsiteX2" fmla="*/ 4751058 w 4751058"/>
              <a:gd name="connsiteY2" fmla="*/ 391696 h 783392"/>
              <a:gd name="connsiteX3" fmla="*/ 4359362 w 4751058"/>
              <a:gd name="connsiteY3" fmla="*/ 783392 h 783392"/>
              <a:gd name="connsiteX4" fmla="*/ 0 w 4751058"/>
              <a:gd name="connsiteY4" fmla="*/ 783392 h 783392"/>
            </a:gdLst>
            <a:ahLst/>
            <a:cxnLst/>
            <a:rect l="l" t="t" r="r" b="b"/>
            <a:pathLst>
              <a:path w="4751058" h="783392">
                <a:moveTo>
                  <a:pt x="0" y="0"/>
                </a:moveTo>
                <a:lnTo>
                  <a:pt x="4359362" y="0"/>
                </a:lnTo>
                <a:cubicBezTo>
                  <a:pt x="4575690" y="0"/>
                  <a:pt x="4751058" y="175368"/>
                  <a:pt x="4751058" y="391696"/>
                </a:cubicBezTo>
                <a:cubicBezTo>
                  <a:pt x="4751058" y="608024"/>
                  <a:pt x="4575690" y="783392"/>
                  <a:pt x="4359362" y="783392"/>
                </a:cubicBezTo>
                <a:lnTo>
                  <a:pt x="0" y="78339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4457260" y="658790"/>
            <a:ext cx="7734740" cy="6199210"/>
          </a:xfrm>
          <a:custGeom>
            <a:avLst/>
            <a:gdLst>
              <a:gd name="connsiteX0" fmla="*/ 7734740 w 7734740"/>
              <a:gd name="connsiteY0" fmla="*/ 0 h 6199210"/>
              <a:gd name="connsiteX1" fmla="*/ 7734740 w 7734740"/>
              <a:gd name="connsiteY1" fmla="*/ 6199210 h 6199210"/>
              <a:gd name="connsiteX2" fmla="*/ 0 w 7734740"/>
              <a:gd name="connsiteY2" fmla="*/ 6199210 h 6199210"/>
              <a:gd name="connsiteX3" fmla="*/ 129075 w 7734740"/>
              <a:gd name="connsiteY3" fmla="*/ 5928560 h 6199210"/>
              <a:gd name="connsiteX4" fmla="*/ 7488680 w 7734740"/>
              <a:gd name="connsiteY4" fmla="*/ 38524 h 6199210"/>
            </a:gdLst>
            <a:ahLst/>
            <a:cxnLst/>
            <a:rect l="l" t="t" r="r" b="b"/>
            <a:pathLst>
              <a:path w="7734740" h="6199210">
                <a:moveTo>
                  <a:pt x="7734740" y="0"/>
                </a:moveTo>
                <a:lnTo>
                  <a:pt x="7734740" y="6199210"/>
                </a:lnTo>
                <a:lnTo>
                  <a:pt x="0" y="6199210"/>
                </a:lnTo>
                <a:lnTo>
                  <a:pt x="129075" y="5928560"/>
                </a:lnTo>
                <a:cubicBezTo>
                  <a:pt x="2277269" y="1569992"/>
                  <a:pt x="5602658" y="364952"/>
                  <a:pt x="7488680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6756094" y="651777"/>
            <a:ext cx="5435906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404294" y="4566246"/>
            <a:ext cx="2237215" cy="25616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汇报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时间：2025/03/13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20429" y="5165025"/>
            <a:ext cx="393750" cy="3937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42900" dist="38100" dir="2700000" algn="tl" rotWithShape="0">
              <a:schemeClr val="accent1">
                <a:lumMod val="50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905581" y="5229447"/>
            <a:ext cx="223446" cy="24204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20123" y="4500022"/>
            <a:ext cx="393750" cy="3937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42900" dist="38100" dir="2700000" algn="tl" rotWithShape="0">
              <a:schemeClr val="accent1">
                <a:lumMod val="50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905275" y="4575874"/>
            <a:ext cx="223446" cy="242046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5492528" y="5388327"/>
            <a:ext cx="1844727" cy="1136381"/>
          </a:xfrm>
          <a:custGeom>
            <a:avLst/>
            <a:gdLst>
              <a:gd name="connsiteX0" fmla="*/ 1783074 w 1844727"/>
              <a:gd name="connsiteY0" fmla="*/ 1013398 h 1136381"/>
              <a:gd name="connsiteX1" fmla="*/ 1844565 w 1844727"/>
              <a:gd name="connsiteY1" fmla="*/ 1074890 h 1136381"/>
              <a:gd name="connsiteX2" fmla="*/ 1783074 w 1844727"/>
              <a:gd name="connsiteY2" fmla="*/ 1136381 h 1136381"/>
              <a:gd name="connsiteX3" fmla="*/ 1721582 w 1844727"/>
              <a:gd name="connsiteY3" fmla="*/ 1074890 h 1136381"/>
              <a:gd name="connsiteX4" fmla="*/ 1783074 w 1844727"/>
              <a:gd name="connsiteY4" fmla="*/ 1013398 h 1136381"/>
              <a:gd name="connsiteX5" fmla="*/ 1352797 w 1844727"/>
              <a:gd name="connsiteY5" fmla="*/ 1013398 h 1136381"/>
              <a:gd name="connsiteX6" fmla="*/ 1414288 w 1844727"/>
              <a:gd name="connsiteY6" fmla="*/ 1074890 h 1136381"/>
              <a:gd name="connsiteX7" fmla="*/ 1352797 w 1844727"/>
              <a:gd name="connsiteY7" fmla="*/ 1136381 h 1136381"/>
              <a:gd name="connsiteX8" fmla="*/ 1291306 w 1844727"/>
              <a:gd name="connsiteY8" fmla="*/ 1074890 h 1136381"/>
              <a:gd name="connsiteX9" fmla="*/ 1352797 w 1844727"/>
              <a:gd name="connsiteY9" fmla="*/ 1013398 h 1136381"/>
              <a:gd name="connsiteX10" fmla="*/ 922362 w 1844727"/>
              <a:gd name="connsiteY10" fmla="*/ 1013398 h 1136381"/>
              <a:gd name="connsiteX11" fmla="*/ 983853 w 1844727"/>
              <a:gd name="connsiteY11" fmla="*/ 1074890 h 1136381"/>
              <a:gd name="connsiteX12" fmla="*/ 922362 w 1844727"/>
              <a:gd name="connsiteY12" fmla="*/ 1136381 h 1136381"/>
              <a:gd name="connsiteX13" fmla="*/ 860871 w 1844727"/>
              <a:gd name="connsiteY13" fmla="*/ 1074890 h 1136381"/>
              <a:gd name="connsiteX14" fmla="*/ 922362 w 1844727"/>
              <a:gd name="connsiteY14" fmla="*/ 1013398 h 1136381"/>
              <a:gd name="connsiteX15" fmla="*/ 491926 w 1844727"/>
              <a:gd name="connsiteY15" fmla="*/ 1013398 h 1136381"/>
              <a:gd name="connsiteX16" fmla="*/ 553417 w 1844727"/>
              <a:gd name="connsiteY16" fmla="*/ 1074890 h 1136381"/>
              <a:gd name="connsiteX17" fmla="*/ 491926 w 1844727"/>
              <a:gd name="connsiteY17" fmla="*/ 1136381 h 1136381"/>
              <a:gd name="connsiteX18" fmla="*/ 430435 w 1844727"/>
              <a:gd name="connsiteY18" fmla="*/ 1074890 h 1136381"/>
              <a:gd name="connsiteX19" fmla="*/ 491926 w 1844727"/>
              <a:gd name="connsiteY19" fmla="*/ 1013398 h 1136381"/>
              <a:gd name="connsiteX20" fmla="*/ 61491 w 1844727"/>
              <a:gd name="connsiteY20" fmla="*/ 1013398 h 1136381"/>
              <a:gd name="connsiteX21" fmla="*/ 122982 w 1844727"/>
              <a:gd name="connsiteY21" fmla="*/ 1074890 h 1136381"/>
              <a:gd name="connsiteX22" fmla="*/ 61491 w 1844727"/>
              <a:gd name="connsiteY22" fmla="*/ 1136381 h 1136381"/>
              <a:gd name="connsiteX23" fmla="*/ 0 w 1844727"/>
              <a:gd name="connsiteY23" fmla="*/ 1074890 h 1136381"/>
              <a:gd name="connsiteX24" fmla="*/ 61491 w 1844727"/>
              <a:gd name="connsiteY24" fmla="*/ 1013398 h 1136381"/>
              <a:gd name="connsiteX25" fmla="*/ 1783074 w 1844727"/>
              <a:gd name="connsiteY25" fmla="*/ 506779 h 1136381"/>
              <a:gd name="connsiteX26" fmla="*/ 1844565 w 1844727"/>
              <a:gd name="connsiteY26" fmla="*/ 568270 h 1136381"/>
              <a:gd name="connsiteX27" fmla="*/ 1783074 w 1844727"/>
              <a:gd name="connsiteY27" fmla="*/ 629761 h 1136381"/>
              <a:gd name="connsiteX28" fmla="*/ 1721582 w 1844727"/>
              <a:gd name="connsiteY28" fmla="*/ 568270 h 1136381"/>
              <a:gd name="connsiteX29" fmla="*/ 1783074 w 1844727"/>
              <a:gd name="connsiteY29" fmla="*/ 506779 h 1136381"/>
              <a:gd name="connsiteX30" fmla="*/ 1352797 w 1844727"/>
              <a:gd name="connsiteY30" fmla="*/ 506779 h 1136381"/>
              <a:gd name="connsiteX31" fmla="*/ 1414288 w 1844727"/>
              <a:gd name="connsiteY31" fmla="*/ 568270 h 1136381"/>
              <a:gd name="connsiteX32" fmla="*/ 1352797 w 1844727"/>
              <a:gd name="connsiteY32" fmla="*/ 629761 h 1136381"/>
              <a:gd name="connsiteX33" fmla="*/ 1291306 w 1844727"/>
              <a:gd name="connsiteY33" fmla="*/ 568270 h 1136381"/>
              <a:gd name="connsiteX34" fmla="*/ 1352797 w 1844727"/>
              <a:gd name="connsiteY34" fmla="*/ 506779 h 1136381"/>
              <a:gd name="connsiteX35" fmla="*/ 922362 w 1844727"/>
              <a:gd name="connsiteY35" fmla="*/ 506779 h 1136381"/>
              <a:gd name="connsiteX36" fmla="*/ 983853 w 1844727"/>
              <a:gd name="connsiteY36" fmla="*/ 568270 h 1136381"/>
              <a:gd name="connsiteX37" fmla="*/ 922362 w 1844727"/>
              <a:gd name="connsiteY37" fmla="*/ 629761 h 1136381"/>
              <a:gd name="connsiteX38" fmla="*/ 860871 w 1844727"/>
              <a:gd name="connsiteY38" fmla="*/ 568270 h 1136381"/>
              <a:gd name="connsiteX39" fmla="*/ 922362 w 1844727"/>
              <a:gd name="connsiteY39" fmla="*/ 506779 h 1136381"/>
              <a:gd name="connsiteX40" fmla="*/ 491926 w 1844727"/>
              <a:gd name="connsiteY40" fmla="*/ 506779 h 1136381"/>
              <a:gd name="connsiteX41" fmla="*/ 553417 w 1844727"/>
              <a:gd name="connsiteY41" fmla="*/ 568270 h 1136381"/>
              <a:gd name="connsiteX42" fmla="*/ 491926 w 1844727"/>
              <a:gd name="connsiteY42" fmla="*/ 629761 h 1136381"/>
              <a:gd name="connsiteX43" fmla="*/ 430435 w 1844727"/>
              <a:gd name="connsiteY43" fmla="*/ 568270 h 1136381"/>
              <a:gd name="connsiteX44" fmla="*/ 491926 w 1844727"/>
              <a:gd name="connsiteY44" fmla="*/ 506779 h 1136381"/>
              <a:gd name="connsiteX45" fmla="*/ 61491 w 1844727"/>
              <a:gd name="connsiteY45" fmla="*/ 506779 h 1136381"/>
              <a:gd name="connsiteX46" fmla="*/ 122982 w 1844727"/>
              <a:gd name="connsiteY46" fmla="*/ 568270 h 1136381"/>
              <a:gd name="connsiteX47" fmla="*/ 61491 w 1844727"/>
              <a:gd name="connsiteY47" fmla="*/ 629761 h 1136381"/>
              <a:gd name="connsiteX48" fmla="*/ 0 w 1844727"/>
              <a:gd name="connsiteY48" fmla="*/ 568270 h 1136381"/>
              <a:gd name="connsiteX49" fmla="*/ 61491 w 1844727"/>
              <a:gd name="connsiteY49" fmla="*/ 506779 h 1136381"/>
              <a:gd name="connsiteX50" fmla="*/ 1783236 w 1844727"/>
              <a:gd name="connsiteY50" fmla="*/ 0 h 1136381"/>
              <a:gd name="connsiteX51" fmla="*/ 1844727 w 1844727"/>
              <a:gd name="connsiteY51" fmla="*/ 61491 h 1136381"/>
              <a:gd name="connsiteX52" fmla="*/ 1783236 w 1844727"/>
              <a:gd name="connsiteY52" fmla="*/ 122982 h 1136381"/>
              <a:gd name="connsiteX53" fmla="*/ 1721744 w 1844727"/>
              <a:gd name="connsiteY53" fmla="*/ 61491 h 1136381"/>
              <a:gd name="connsiteX54" fmla="*/ 1783236 w 1844727"/>
              <a:gd name="connsiteY54" fmla="*/ 0 h 1136381"/>
              <a:gd name="connsiteX55" fmla="*/ 1352800 w 1844727"/>
              <a:gd name="connsiteY55" fmla="*/ 0 h 1136381"/>
              <a:gd name="connsiteX56" fmla="*/ 1414291 w 1844727"/>
              <a:gd name="connsiteY56" fmla="*/ 61491 h 1136381"/>
              <a:gd name="connsiteX57" fmla="*/ 1352800 w 1844727"/>
              <a:gd name="connsiteY57" fmla="*/ 122982 h 1136381"/>
              <a:gd name="connsiteX58" fmla="*/ 1291309 w 1844727"/>
              <a:gd name="connsiteY58" fmla="*/ 61491 h 1136381"/>
              <a:gd name="connsiteX59" fmla="*/ 1352800 w 1844727"/>
              <a:gd name="connsiteY59" fmla="*/ 0 h 1136381"/>
              <a:gd name="connsiteX60" fmla="*/ 922362 w 1844727"/>
              <a:gd name="connsiteY60" fmla="*/ 0 h 1136381"/>
              <a:gd name="connsiteX61" fmla="*/ 983853 w 1844727"/>
              <a:gd name="connsiteY61" fmla="*/ 61491 h 1136381"/>
              <a:gd name="connsiteX62" fmla="*/ 922362 w 1844727"/>
              <a:gd name="connsiteY62" fmla="*/ 122980 h 1136381"/>
              <a:gd name="connsiteX63" fmla="*/ 860871 w 1844727"/>
              <a:gd name="connsiteY63" fmla="*/ 61491 h 1136381"/>
              <a:gd name="connsiteX64" fmla="*/ 922362 w 1844727"/>
              <a:gd name="connsiteY64" fmla="*/ 0 h 1136381"/>
              <a:gd name="connsiteX65" fmla="*/ 491926 w 1844727"/>
              <a:gd name="connsiteY65" fmla="*/ 0 h 1136381"/>
              <a:gd name="connsiteX66" fmla="*/ 553417 w 1844727"/>
              <a:gd name="connsiteY66" fmla="*/ 61491 h 1136381"/>
              <a:gd name="connsiteX67" fmla="*/ 491926 w 1844727"/>
              <a:gd name="connsiteY67" fmla="*/ 122982 h 1136381"/>
              <a:gd name="connsiteX68" fmla="*/ 430435 w 1844727"/>
              <a:gd name="connsiteY68" fmla="*/ 61491 h 1136381"/>
              <a:gd name="connsiteX69" fmla="*/ 491926 w 1844727"/>
              <a:gd name="connsiteY69" fmla="*/ 0 h 1136381"/>
              <a:gd name="connsiteX70" fmla="*/ 61491 w 1844727"/>
              <a:gd name="connsiteY70" fmla="*/ 0 h 1136381"/>
              <a:gd name="connsiteX71" fmla="*/ 122982 w 1844727"/>
              <a:gd name="connsiteY71" fmla="*/ 61491 h 1136381"/>
              <a:gd name="connsiteX72" fmla="*/ 61491 w 1844727"/>
              <a:gd name="connsiteY72" fmla="*/ 122980 h 1136381"/>
              <a:gd name="connsiteX73" fmla="*/ 0 w 1844727"/>
              <a:gd name="connsiteY73" fmla="*/ 61491 h 1136381"/>
              <a:gd name="connsiteX74" fmla="*/ 61491 w 1844727"/>
              <a:gd name="connsiteY74" fmla="*/ 0 h 1136381"/>
            </a:gdLst>
            <a:ahLst/>
            <a:cxnLst/>
            <a:rect l="l" t="t" r="r" b="b"/>
            <a:pathLst>
              <a:path w="1844727" h="1136381">
                <a:moveTo>
                  <a:pt x="1783074" y="1013398"/>
                </a:moveTo>
                <a:cubicBezTo>
                  <a:pt x="1817094" y="1013558"/>
                  <a:pt x="1844565" y="1041029"/>
                  <a:pt x="1844565" y="1074890"/>
                </a:cubicBezTo>
                <a:cubicBezTo>
                  <a:pt x="1844565" y="1108750"/>
                  <a:pt x="1817094" y="1136381"/>
                  <a:pt x="1783074" y="1136381"/>
                </a:cubicBezTo>
                <a:cubicBezTo>
                  <a:pt x="1749213" y="1136381"/>
                  <a:pt x="1721582" y="1108910"/>
                  <a:pt x="1721582" y="1074890"/>
                </a:cubicBezTo>
                <a:cubicBezTo>
                  <a:pt x="1721582" y="1041029"/>
                  <a:pt x="1749054" y="1013398"/>
                  <a:pt x="1783074" y="1013398"/>
                </a:cubicBezTo>
                <a:close/>
                <a:moveTo>
                  <a:pt x="1352797" y="1013398"/>
                </a:moveTo>
                <a:cubicBezTo>
                  <a:pt x="1386658" y="1013558"/>
                  <a:pt x="1414288" y="1041029"/>
                  <a:pt x="1414288" y="1074890"/>
                </a:cubicBezTo>
                <a:cubicBezTo>
                  <a:pt x="1414288" y="1108750"/>
                  <a:pt x="1386817" y="1136381"/>
                  <a:pt x="1352797" y="1136381"/>
                </a:cubicBezTo>
                <a:cubicBezTo>
                  <a:pt x="1318937" y="1136381"/>
                  <a:pt x="1291306" y="1108910"/>
                  <a:pt x="1291306" y="1074890"/>
                </a:cubicBezTo>
                <a:cubicBezTo>
                  <a:pt x="1291306" y="1041029"/>
                  <a:pt x="1318777" y="1013398"/>
                  <a:pt x="1352797" y="1013398"/>
                </a:cubicBezTo>
                <a:close/>
                <a:moveTo>
                  <a:pt x="922362" y="1013398"/>
                </a:moveTo>
                <a:cubicBezTo>
                  <a:pt x="956382" y="1013558"/>
                  <a:pt x="983853" y="1041029"/>
                  <a:pt x="983853" y="1074890"/>
                </a:cubicBezTo>
                <a:cubicBezTo>
                  <a:pt x="983853" y="1108750"/>
                  <a:pt x="956382" y="1136381"/>
                  <a:pt x="922362" y="1136381"/>
                </a:cubicBezTo>
                <a:cubicBezTo>
                  <a:pt x="888502" y="1136381"/>
                  <a:pt x="860871" y="1108910"/>
                  <a:pt x="860871" y="1074890"/>
                </a:cubicBezTo>
                <a:cubicBezTo>
                  <a:pt x="860871" y="1041029"/>
                  <a:pt x="888342" y="1013398"/>
                  <a:pt x="922362" y="1013398"/>
                </a:cubicBezTo>
                <a:close/>
                <a:moveTo>
                  <a:pt x="491926" y="1013398"/>
                </a:moveTo>
                <a:cubicBezTo>
                  <a:pt x="525946" y="1013398"/>
                  <a:pt x="553417" y="1041029"/>
                  <a:pt x="553417" y="1074890"/>
                </a:cubicBezTo>
                <a:cubicBezTo>
                  <a:pt x="553417" y="1108750"/>
                  <a:pt x="525946" y="1136381"/>
                  <a:pt x="491926" y="1136381"/>
                </a:cubicBezTo>
                <a:cubicBezTo>
                  <a:pt x="457906" y="1136381"/>
                  <a:pt x="430435" y="1108910"/>
                  <a:pt x="430435" y="1074890"/>
                </a:cubicBezTo>
                <a:cubicBezTo>
                  <a:pt x="430435" y="1041029"/>
                  <a:pt x="457906" y="1013398"/>
                  <a:pt x="491926" y="1013398"/>
                </a:cubicBezTo>
                <a:close/>
                <a:moveTo>
                  <a:pt x="61491" y="1013398"/>
                </a:moveTo>
                <a:cubicBezTo>
                  <a:pt x="95511" y="1013558"/>
                  <a:pt x="122982" y="1041029"/>
                  <a:pt x="122982" y="1074890"/>
                </a:cubicBezTo>
                <a:cubicBezTo>
                  <a:pt x="122982" y="1108750"/>
                  <a:pt x="95511" y="1136381"/>
                  <a:pt x="61491" y="1136381"/>
                </a:cubicBezTo>
                <a:cubicBezTo>
                  <a:pt x="27631" y="1136381"/>
                  <a:pt x="0" y="1108910"/>
                  <a:pt x="0" y="1074890"/>
                </a:cubicBezTo>
                <a:cubicBezTo>
                  <a:pt x="0" y="1041029"/>
                  <a:pt x="27471" y="1013398"/>
                  <a:pt x="61491" y="1013398"/>
                </a:cubicBezTo>
                <a:close/>
                <a:moveTo>
                  <a:pt x="1783074" y="506779"/>
                </a:moveTo>
                <a:cubicBezTo>
                  <a:pt x="1817094" y="506779"/>
                  <a:pt x="1844565" y="534250"/>
                  <a:pt x="1844565" y="568270"/>
                </a:cubicBezTo>
                <a:cubicBezTo>
                  <a:pt x="1844565" y="602128"/>
                  <a:pt x="1817094" y="629761"/>
                  <a:pt x="1783074" y="629761"/>
                </a:cubicBezTo>
                <a:cubicBezTo>
                  <a:pt x="1749213" y="629761"/>
                  <a:pt x="1721582" y="602290"/>
                  <a:pt x="1721582" y="568270"/>
                </a:cubicBezTo>
                <a:cubicBezTo>
                  <a:pt x="1721582" y="534410"/>
                  <a:pt x="1749054" y="506779"/>
                  <a:pt x="1783074" y="506779"/>
                </a:cubicBezTo>
                <a:close/>
                <a:moveTo>
                  <a:pt x="1352797" y="506779"/>
                </a:moveTo>
                <a:cubicBezTo>
                  <a:pt x="1386658" y="506779"/>
                  <a:pt x="1414288" y="534250"/>
                  <a:pt x="1414288" y="568270"/>
                </a:cubicBezTo>
                <a:cubicBezTo>
                  <a:pt x="1414288" y="602128"/>
                  <a:pt x="1386817" y="629761"/>
                  <a:pt x="1352797" y="629761"/>
                </a:cubicBezTo>
                <a:cubicBezTo>
                  <a:pt x="1318937" y="629761"/>
                  <a:pt x="1291306" y="602290"/>
                  <a:pt x="1291306" y="568270"/>
                </a:cubicBezTo>
                <a:cubicBezTo>
                  <a:pt x="1291306" y="534410"/>
                  <a:pt x="1318777" y="506779"/>
                  <a:pt x="1352797" y="506779"/>
                </a:cubicBezTo>
                <a:close/>
                <a:moveTo>
                  <a:pt x="922362" y="506779"/>
                </a:moveTo>
                <a:cubicBezTo>
                  <a:pt x="956382" y="506779"/>
                  <a:pt x="983853" y="534250"/>
                  <a:pt x="983853" y="568270"/>
                </a:cubicBezTo>
                <a:cubicBezTo>
                  <a:pt x="983853" y="602128"/>
                  <a:pt x="956382" y="629761"/>
                  <a:pt x="922362" y="629761"/>
                </a:cubicBezTo>
                <a:cubicBezTo>
                  <a:pt x="888502" y="629761"/>
                  <a:pt x="860871" y="602290"/>
                  <a:pt x="860871" y="568270"/>
                </a:cubicBezTo>
                <a:cubicBezTo>
                  <a:pt x="860871" y="534410"/>
                  <a:pt x="888342" y="506779"/>
                  <a:pt x="922362" y="506779"/>
                </a:cubicBezTo>
                <a:close/>
                <a:moveTo>
                  <a:pt x="491926" y="506779"/>
                </a:moveTo>
                <a:cubicBezTo>
                  <a:pt x="525946" y="506779"/>
                  <a:pt x="553417" y="534250"/>
                  <a:pt x="553417" y="568270"/>
                </a:cubicBezTo>
                <a:cubicBezTo>
                  <a:pt x="553417" y="602128"/>
                  <a:pt x="525946" y="629761"/>
                  <a:pt x="491926" y="629761"/>
                </a:cubicBezTo>
                <a:cubicBezTo>
                  <a:pt x="457906" y="629761"/>
                  <a:pt x="430435" y="602290"/>
                  <a:pt x="430435" y="568270"/>
                </a:cubicBezTo>
                <a:cubicBezTo>
                  <a:pt x="430435" y="534410"/>
                  <a:pt x="457906" y="506779"/>
                  <a:pt x="491926" y="506779"/>
                </a:cubicBezTo>
                <a:close/>
                <a:moveTo>
                  <a:pt x="61491" y="506779"/>
                </a:moveTo>
                <a:cubicBezTo>
                  <a:pt x="95511" y="506779"/>
                  <a:pt x="122982" y="534250"/>
                  <a:pt x="122982" y="568270"/>
                </a:cubicBezTo>
                <a:cubicBezTo>
                  <a:pt x="122982" y="602128"/>
                  <a:pt x="95511" y="629761"/>
                  <a:pt x="61491" y="629761"/>
                </a:cubicBezTo>
                <a:cubicBezTo>
                  <a:pt x="27631" y="629761"/>
                  <a:pt x="0" y="602290"/>
                  <a:pt x="0" y="568270"/>
                </a:cubicBezTo>
                <a:cubicBezTo>
                  <a:pt x="0" y="534410"/>
                  <a:pt x="27471" y="506779"/>
                  <a:pt x="61491" y="506779"/>
                </a:cubicBezTo>
                <a:close/>
                <a:moveTo>
                  <a:pt x="1783236" y="0"/>
                </a:moveTo>
                <a:cubicBezTo>
                  <a:pt x="1817196" y="0"/>
                  <a:pt x="1844727" y="27531"/>
                  <a:pt x="1844727" y="61491"/>
                </a:cubicBezTo>
                <a:cubicBezTo>
                  <a:pt x="1844727" y="95452"/>
                  <a:pt x="1817196" y="122982"/>
                  <a:pt x="1783236" y="122982"/>
                </a:cubicBezTo>
                <a:cubicBezTo>
                  <a:pt x="1749275" y="122982"/>
                  <a:pt x="1721744" y="95452"/>
                  <a:pt x="1721744" y="61491"/>
                </a:cubicBezTo>
                <a:cubicBezTo>
                  <a:pt x="1721744" y="27531"/>
                  <a:pt x="1749275" y="0"/>
                  <a:pt x="1783236" y="0"/>
                </a:cubicBezTo>
                <a:close/>
                <a:moveTo>
                  <a:pt x="1352800" y="0"/>
                </a:moveTo>
                <a:cubicBezTo>
                  <a:pt x="1386761" y="0"/>
                  <a:pt x="1414291" y="27531"/>
                  <a:pt x="1414291" y="61491"/>
                </a:cubicBezTo>
                <a:cubicBezTo>
                  <a:pt x="1414291" y="95452"/>
                  <a:pt x="1386761" y="122982"/>
                  <a:pt x="1352800" y="122982"/>
                </a:cubicBezTo>
                <a:cubicBezTo>
                  <a:pt x="1318840" y="122982"/>
                  <a:pt x="1291309" y="95452"/>
                  <a:pt x="1291309" y="61491"/>
                </a:cubicBezTo>
                <a:cubicBezTo>
                  <a:pt x="1291309" y="27531"/>
                  <a:pt x="1318840" y="0"/>
                  <a:pt x="1352800" y="0"/>
                </a:cubicBezTo>
                <a:close/>
                <a:moveTo>
                  <a:pt x="922362" y="0"/>
                </a:moveTo>
                <a:cubicBezTo>
                  <a:pt x="956382" y="0"/>
                  <a:pt x="983853" y="27631"/>
                  <a:pt x="983853" y="61491"/>
                </a:cubicBezTo>
                <a:cubicBezTo>
                  <a:pt x="983853" y="95349"/>
                  <a:pt x="956382" y="122980"/>
                  <a:pt x="922362" y="122980"/>
                </a:cubicBezTo>
                <a:cubicBezTo>
                  <a:pt x="888502" y="122980"/>
                  <a:pt x="860871" y="95511"/>
                  <a:pt x="860871" y="61491"/>
                </a:cubicBezTo>
                <a:cubicBezTo>
                  <a:pt x="860871" y="27631"/>
                  <a:pt x="888342" y="0"/>
                  <a:pt x="922362" y="0"/>
                </a:cubicBezTo>
                <a:close/>
                <a:moveTo>
                  <a:pt x="491926" y="0"/>
                </a:moveTo>
                <a:cubicBezTo>
                  <a:pt x="525887" y="0"/>
                  <a:pt x="553417" y="27531"/>
                  <a:pt x="553417" y="61491"/>
                </a:cubicBezTo>
                <a:cubicBezTo>
                  <a:pt x="553417" y="95452"/>
                  <a:pt x="525887" y="122982"/>
                  <a:pt x="491926" y="122982"/>
                </a:cubicBezTo>
                <a:cubicBezTo>
                  <a:pt x="457966" y="122982"/>
                  <a:pt x="430435" y="95452"/>
                  <a:pt x="430435" y="61491"/>
                </a:cubicBezTo>
                <a:cubicBezTo>
                  <a:pt x="430435" y="27531"/>
                  <a:pt x="457966" y="0"/>
                  <a:pt x="491926" y="0"/>
                </a:cubicBezTo>
                <a:close/>
                <a:moveTo>
                  <a:pt x="61491" y="0"/>
                </a:moveTo>
                <a:cubicBezTo>
                  <a:pt x="95511" y="0"/>
                  <a:pt x="122982" y="27631"/>
                  <a:pt x="122982" y="61491"/>
                </a:cubicBezTo>
                <a:cubicBezTo>
                  <a:pt x="122982" y="95349"/>
                  <a:pt x="95511" y="122980"/>
                  <a:pt x="61491" y="122980"/>
                </a:cubicBezTo>
                <a:cubicBezTo>
                  <a:pt x="27631" y="122980"/>
                  <a:pt x="0" y="95511"/>
                  <a:pt x="0" y="61491"/>
                </a:cubicBezTo>
                <a:cubicBezTo>
                  <a:pt x="0" y="27631"/>
                  <a:pt x="27471" y="0"/>
                  <a:pt x="6149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541442" y="1742448"/>
            <a:ext cx="7598099" cy="13525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7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糖尿病性视网膜病变诊断 </a:t>
            </a:r>
            <a:r>
              <a:rPr kumimoji="1" lang="en-US" altLang="zh-CN" sz="47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Times New Roman" panose="02020603050405020304" pitchFamily="18" charset="0"/>
                <a:ea typeface="OPPO Sans 4.0 SemiBold" panose="00000500000000000000" pitchFamily="2" charset="-122"/>
                <a:cs typeface="Times New Roman" panose="02020603050405020304" pitchFamily="18" charset="0"/>
              </a:rPr>
              <a:t>Ⅱ</a:t>
            </a:r>
            <a:endParaRPr kumimoji="1" lang="zh-CN" altLang="en-US" sz="4700" b="1" dirty="0">
              <a:ln w="12700">
                <a:noFill/>
              </a:ln>
              <a:solidFill>
                <a:srgbClr val="0769FF">
                  <a:alpha val="100000"/>
                </a:srgbClr>
              </a:solidFill>
              <a:latin typeface="Times New Roman" panose="02020603050405020304" pitchFamily="18" charset="0"/>
              <a:ea typeface="OPPO Sans 4.0 SemiBold" panose="00000500000000000000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2400" dirty="0">
                <a:latin typeface="OPPO Sans 4.0 SemiBold" panose="00000500000000000000" pitchFamily="2" charset="-122"/>
                <a:ea typeface="OPPO Sans 4.0 SemiBold" panose="00000500000000000000" pitchFamily="2" charset="-122"/>
              </a:rPr>
              <a:t>Diagnosis of Diabetic Retinopathy</a:t>
            </a:r>
            <a:endParaRPr kumimoji="1" lang="zh-CN" altLang="en-US" sz="2400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1450" y="3292475"/>
            <a:ext cx="1689100" cy="27305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1317497" y="4958114"/>
            <a:ext cx="22372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2250944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谌乐俊杰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2250758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林继申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2251941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王成威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SegNet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BD01E88-52C2-4BDA-8C07-ACF0C4A73E0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2ABCD1B-DB0D-455D-9F2B-DDDF8D04439A}"/>
              </a:ext>
            </a:extLst>
          </p:cNvPr>
          <p:cNvSpPr txBox="1"/>
          <p:nvPr/>
        </p:nvSpPr>
        <p:spPr>
          <a:xfrm>
            <a:off x="333469" y="1178314"/>
            <a:ext cx="11525059" cy="876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SegNet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也是一种编码器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解码器结构，但其独特之处在于使用了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池化索引层（</a:t>
            </a:r>
            <a:r>
              <a:rPr lang="en-US" altLang="zh-CN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Pooling Indices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，能够在解码器中精确还原编码器阶段的最大池化操作，从而恢复细节信息。</a:t>
            </a:r>
            <a:endParaRPr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858CE714-4E9A-4AC0-B539-75EB74C17F7C}"/>
              </a:ext>
            </a:extLst>
          </p:cNvPr>
          <p:cNvGrpSpPr/>
          <p:nvPr/>
        </p:nvGrpSpPr>
        <p:grpSpPr>
          <a:xfrm>
            <a:off x="447770" y="2467498"/>
            <a:ext cx="2511330" cy="380701"/>
            <a:chOff x="447770" y="2477023"/>
            <a:chExt cx="2511330" cy="380701"/>
          </a:xfrm>
        </p:grpSpPr>
        <p:sp>
          <p:nvSpPr>
            <p:cNvPr id="41" name="标题 1">
              <a:extLst>
                <a:ext uri="{FF2B5EF4-FFF2-40B4-BE49-F238E27FC236}">
                  <a16:creationId xmlns:a16="http://schemas.microsoft.com/office/drawing/2014/main" id="{52C23C2A-8D34-4030-8C12-1AF21F6F58DD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优点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3" name="标题 1">
              <a:extLst>
                <a:ext uri="{FF2B5EF4-FFF2-40B4-BE49-F238E27FC236}">
                  <a16:creationId xmlns:a16="http://schemas.microsoft.com/office/drawing/2014/main" id="{65904AED-1AB9-4AEF-9B20-6CCA504BA735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0FECC5E6-B69B-4360-9E8E-5887451983B4}"/>
              </a:ext>
            </a:extLst>
          </p:cNvPr>
          <p:cNvSpPr txBox="1"/>
          <p:nvPr/>
        </p:nvSpPr>
        <p:spPr>
          <a:xfrm>
            <a:off x="333469" y="2851697"/>
            <a:ext cx="6962681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轻量级设计，适合实时应用和嵌入式系统。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在自动驾驶等需要实时处理的场景中表现良好。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815E9F4-CEA2-41B2-9997-6B7C6734528D}"/>
              </a:ext>
            </a:extLst>
          </p:cNvPr>
          <p:cNvGrpSpPr/>
          <p:nvPr/>
        </p:nvGrpSpPr>
        <p:grpSpPr>
          <a:xfrm>
            <a:off x="447770" y="3753667"/>
            <a:ext cx="2511330" cy="380701"/>
            <a:chOff x="447770" y="2477023"/>
            <a:chExt cx="2511330" cy="380701"/>
          </a:xfrm>
        </p:grpSpPr>
        <p:sp>
          <p:nvSpPr>
            <p:cNvPr id="47" name="标题 1">
              <a:extLst>
                <a:ext uri="{FF2B5EF4-FFF2-40B4-BE49-F238E27FC236}">
                  <a16:creationId xmlns:a16="http://schemas.microsoft.com/office/drawing/2014/main" id="{B33D253E-3A2E-4C52-9417-AEE83012A8F9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缺点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8" name="标题 1">
              <a:extLst>
                <a:ext uri="{FF2B5EF4-FFF2-40B4-BE49-F238E27FC236}">
                  <a16:creationId xmlns:a16="http://schemas.microsoft.com/office/drawing/2014/main" id="{D6A5AFF4-A171-41BE-A174-B3A6562F534D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9FC3F7C4-BA85-4003-B929-84BAC0F478C3}"/>
              </a:ext>
            </a:extLst>
          </p:cNvPr>
          <p:cNvSpPr txBox="1"/>
          <p:nvPr/>
        </p:nvSpPr>
        <p:spPr>
          <a:xfrm>
            <a:off x="333468" y="4137866"/>
            <a:ext cx="9496331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由于其较为简单的结构，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SegNet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在处理复杂场景或多类别分割任务时表现不如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U-Net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DenseASPP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。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需要更多的训练数据和时间来达到与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U-Net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相似的性能。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FF73A9BD-BBEF-4B66-B9E9-0CCA6E1CC387}"/>
              </a:ext>
            </a:extLst>
          </p:cNvPr>
          <p:cNvGrpSpPr/>
          <p:nvPr/>
        </p:nvGrpSpPr>
        <p:grpSpPr>
          <a:xfrm>
            <a:off x="447770" y="5043006"/>
            <a:ext cx="2511330" cy="380701"/>
            <a:chOff x="447770" y="2477023"/>
            <a:chExt cx="2511330" cy="380701"/>
          </a:xfrm>
        </p:grpSpPr>
        <p:sp>
          <p:nvSpPr>
            <p:cNvPr id="51" name="标题 1">
              <a:extLst>
                <a:ext uri="{FF2B5EF4-FFF2-40B4-BE49-F238E27FC236}">
                  <a16:creationId xmlns:a16="http://schemas.microsoft.com/office/drawing/2014/main" id="{6EDD06A4-C753-4A60-B65E-FD191819C556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实验结果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52" name="标题 1">
              <a:extLst>
                <a:ext uri="{FF2B5EF4-FFF2-40B4-BE49-F238E27FC236}">
                  <a16:creationId xmlns:a16="http://schemas.microsoft.com/office/drawing/2014/main" id="{7468CC4D-8F01-4D83-8F7F-ABFD7B57EA9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B1929B6E-CABD-4D7D-AEB1-6F4CBDD90155}"/>
              </a:ext>
            </a:extLst>
          </p:cNvPr>
          <p:cNvSpPr txBox="1"/>
          <p:nvPr/>
        </p:nvSpPr>
        <p:spPr>
          <a:xfrm>
            <a:off x="333468" y="5427205"/>
            <a:ext cx="11525061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在裂缝数据集和火焰数据集上，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SegNet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的表现略低于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U-Net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，精确度和整体精度分别为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99.74%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99.64%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mIoU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80.16%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。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Cityscapes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数据集上，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SegNet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的表现与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U-Net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相近，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mIoU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33.70%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，表明其在复杂场景中的分割能力有限。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65ED1FD-F15C-45C1-B275-9F1493D9900E}"/>
              </a:ext>
            </a:extLst>
          </p:cNvPr>
          <p:cNvPicPr/>
          <p:nvPr/>
        </p:nvPicPr>
        <p:blipFill rotWithShape="1">
          <a:blip r:embed="rId9"/>
          <a:srcRect l="1991" t="9669" r="5650" b="16953"/>
          <a:stretch/>
        </p:blipFill>
        <p:spPr>
          <a:xfrm>
            <a:off x="5537202" y="2180503"/>
            <a:ext cx="6207028" cy="17852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7492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DenseASPP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BD01E88-52C2-4BDA-8C07-ACF0C4A73E0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2ABCD1B-DB0D-455D-9F2B-DDDF8D04439A}"/>
              </a:ext>
            </a:extLst>
          </p:cNvPr>
          <p:cNvSpPr txBox="1"/>
          <p:nvPr/>
        </p:nvSpPr>
        <p:spPr>
          <a:xfrm>
            <a:off x="333469" y="1178314"/>
            <a:ext cx="4314731" cy="1707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DenseASPP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结合了</a:t>
            </a:r>
            <a:r>
              <a:rPr lang="en-US" altLang="zh-CN" sz="18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DenseNet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ASPP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（空洞空间金字塔池化）的优点，通过密集连接和不同尺度的空洞卷积来捕获多尺度的上下文信息。</a:t>
            </a:r>
            <a:endParaRPr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858CE714-4E9A-4AC0-B539-75EB74C17F7C}"/>
              </a:ext>
            </a:extLst>
          </p:cNvPr>
          <p:cNvGrpSpPr/>
          <p:nvPr/>
        </p:nvGrpSpPr>
        <p:grpSpPr>
          <a:xfrm>
            <a:off x="447770" y="3056018"/>
            <a:ext cx="2511330" cy="380701"/>
            <a:chOff x="447770" y="2477023"/>
            <a:chExt cx="2511330" cy="380701"/>
          </a:xfrm>
        </p:grpSpPr>
        <p:sp>
          <p:nvSpPr>
            <p:cNvPr id="41" name="标题 1">
              <a:extLst>
                <a:ext uri="{FF2B5EF4-FFF2-40B4-BE49-F238E27FC236}">
                  <a16:creationId xmlns:a16="http://schemas.microsoft.com/office/drawing/2014/main" id="{52C23C2A-8D34-4030-8C12-1AF21F6F58DD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优点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3" name="标题 1">
              <a:extLst>
                <a:ext uri="{FF2B5EF4-FFF2-40B4-BE49-F238E27FC236}">
                  <a16:creationId xmlns:a16="http://schemas.microsoft.com/office/drawing/2014/main" id="{65904AED-1AB9-4AEF-9B20-6CCA504BA735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0FECC5E6-B69B-4360-9E8E-5887451983B4}"/>
              </a:ext>
            </a:extLst>
          </p:cNvPr>
          <p:cNvSpPr txBox="1"/>
          <p:nvPr/>
        </p:nvSpPr>
        <p:spPr>
          <a:xfrm>
            <a:off x="333469" y="3440217"/>
            <a:ext cx="6962681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能够更好地捕获多尺度的上下文信息，适合处理复杂的语义分割任务。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在多个数据集上表现出色，尤其是在需要高精度和鲁棒性的任务中。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815E9F4-CEA2-41B2-9997-6B7C6734528D}"/>
              </a:ext>
            </a:extLst>
          </p:cNvPr>
          <p:cNvGrpSpPr/>
          <p:nvPr/>
        </p:nvGrpSpPr>
        <p:grpSpPr>
          <a:xfrm>
            <a:off x="447770" y="4342187"/>
            <a:ext cx="2511330" cy="380701"/>
            <a:chOff x="447770" y="2477023"/>
            <a:chExt cx="2511330" cy="380701"/>
          </a:xfrm>
        </p:grpSpPr>
        <p:sp>
          <p:nvSpPr>
            <p:cNvPr id="47" name="标题 1">
              <a:extLst>
                <a:ext uri="{FF2B5EF4-FFF2-40B4-BE49-F238E27FC236}">
                  <a16:creationId xmlns:a16="http://schemas.microsoft.com/office/drawing/2014/main" id="{B33D253E-3A2E-4C52-9417-AEE83012A8F9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缺点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8" name="标题 1">
              <a:extLst>
                <a:ext uri="{FF2B5EF4-FFF2-40B4-BE49-F238E27FC236}">
                  <a16:creationId xmlns:a16="http://schemas.microsoft.com/office/drawing/2014/main" id="{D6A5AFF4-A171-41BE-A174-B3A6562F534D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9FC3F7C4-BA85-4003-B929-84BAC0F478C3}"/>
              </a:ext>
            </a:extLst>
          </p:cNvPr>
          <p:cNvSpPr txBox="1"/>
          <p:nvPr/>
        </p:nvSpPr>
        <p:spPr>
          <a:xfrm>
            <a:off x="333468" y="4726386"/>
            <a:ext cx="9496331" cy="41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结构相对复杂，计算资源需求较高，训练时间较长。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FF73A9BD-BBEF-4B66-B9E9-0CCA6E1CC387}"/>
              </a:ext>
            </a:extLst>
          </p:cNvPr>
          <p:cNvGrpSpPr/>
          <p:nvPr/>
        </p:nvGrpSpPr>
        <p:grpSpPr>
          <a:xfrm>
            <a:off x="447770" y="5228555"/>
            <a:ext cx="2511330" cy="380701"/>
            <a:chOff x="447770" y="2477023"/>
            <a:chExt cx="2511330" cy="380701"/>
          </a:xfrm>
        </p:grpSpPr>
        <p:sp>
          <p:nvSpPr>
            <p:cNvPr id="51" name="标题 1">
              <a:extLst>
                <a:ext uri="{FF2B5EF4-FFF2-40B4-BE49-F238E27FC236}">
                  <a16:creationId xmlns:a16="http://schemas.microsoft.com/office/drawing/2014/main" id="{6EDD06A4-C753-4A60-B65E-FD191819C556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实验结果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52" name="标题 1">
              <a:extLst>
                <a:ext uri="{FF2B5EF4-FFF2-40B4-BE49-F238E27FC236}">
                  <a16:creationId xmlns:a16="http://schemas.microsoft.com/office/drawing/2014/main" id="{7468CC4D-8F01-4D83-8F7F-ABFD7B57EA9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B1929B6E-CABD-4D7D-AEB1-6F4CBDD90155}"/>
              </a:ext>
            </a:extLst>
          </p:cNvPr>
          <p:cNvSpPr txBox="1"/>
          <p:nvPr/>
        </p:nvSpPr>
        <p:spPr>
          <a:xfrm>
            <a:off x="333468" y="5612754"/>
            <a:ext cx="11525061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在裂缝数据集和火焰数据集上，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DenseASPP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的表现最佳，精确度和整体精度分别为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99.82%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99.71%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mIoU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达到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82.41%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。</a:t>
            </a:r>
            <a:endParaRPr lang="en-US" altLang="zh-CN" sz="1600" kern="100" dirty="0">
              <a:effectLst/>
              <a:latin typeface="OPPO Sans 4.0" panose="00000500000000000000" pitchFamily="2" charset="-122"/>
              <a:ea typeface="OPPO Sans 4.0" panose="00000500000000000000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Cityscapes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数据集上，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DenseASPP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的表现也优于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U-Net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SegNet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mIoU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35.43%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，表明其在复杂场景中的分割能力更强。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1EA1B0EA-D949-4A4E-B33A-EBD23B7AD49E}"/>
              </a:ext>
            </a:extLst>
          </p:cNvPr>
          <p:cNvPicPr/>
          <p:nvPr/>
        </p:nvPicPr>
        <p:blipFill rotWithShape="1">
          <a:blip r:embed="rId9"/>
          <a:srcRect t="8516" r="3146" b="15658"/>
          <a:stretch/>
        </p:blipFill>
        <p:spPr>
          <a:xfrm>
            <a:off x="4773290" y="1178314"/>
            <a:ext cx="7159279" cy="21491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0521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>
            <a:extLst>
              <a:ext uri="{FF2B5EF4-FFF2-40B4-BE49-F238E27FC236}">
                <a16:creationId xmlns:a16="http://schemas.microsoft.com/office/drawing/2014/main" id="{B3796E75-3A75-41E4-ACD5-6BF8812D371C}"/>
              </a:ext>
            </a:extLst>
          </p:cNvPr>
          <p:cNvGrpSpPr/>
          <p:nvPr/>
        </p:nvGrpSpPr>
        <p:grpSpPr>
          <a:xfrm>
            <a:off x="305710" y="5227937"/>
            <a:ext cx="7200000" cy="1260000"/>
            <a:chOff x="6096000" y="1986261"/>
            <a:chExt cx="2484900" cy="3893839"/>
          </a:xfrm>
        </p:grpSpPr>
        <p:sp>
          <p:nvSpPr>
            <p:cNvPr id="4" name="标题 1"/>
            <p:cNvSpPr txBox="1"/>
            <p:nvPr>
              <p:custDataLst>
                <p:tags r:id="rId7"/>
              </p:custDataLst>
            </p:nvPr>
          </p:nvSpPr>
          <p:spPr>
            <a:xfrm>
              <a:off x="6096000" y="1986261"/>
              <a:ext cx="2484900" cy="3893839"/>
            </a:xfrm>
            <a:prstGeom prst="roundRect">
              <a:avLst>
                <a:gd name="adj" fmla="val 35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 cap="sq">
              <a:solidFill>
                <a:schemeClr val="accent1">
                  <a:lumMod val="60000"/>
                  <a:lumOff val="4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1" name="标题 1"/>
            <p:cNvSpPr txBox="1"/>
            <p:nvPr>
              <p:custDataLst>
                <p:tags r:id="rId8"/>
              </p:custDataLst>
            </p:nvPr>
          </p:nvSpPr>
          <p:spPr>
            <a:xfrm>
              <a:off x="6270317" y="2267112"/>
              <a:ext cx="2136265" cy="3693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DenseASPP</a:t>
              </a:r>
              <a:endParaRPr kumimoji="1" lang="zh-CN" altLang="en-US" sz="1600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2" name="标题 1"/>
            <p:cNvSpPr txBox="1"/>
            <p:nvPr>
              <p:custDataLst>
                <p:tags r:id="rId9"/>
              </p:custDataLst>
            </p:nvPr>
          </p:nvSpPr>
          <p:spPr>
            <a:xfrm>
              <a:off x="6270317" y="3137675"/>
              <a:ext cx="2136265" cy="256773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n w="12700">
                    <a:noFill/>
                  </a:ln>
                  <a:solidFill>
                    <a:srgbClr val="1A3B5B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在多尺度上下文信息捕获方面表现出色，适合复杂场景和高精度要求的任务，但计算资源需求较高。</a:t>
              </a:r>
              <a:endParaRPr kumimoji="1"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9127FA3-F282-424F-BFD0-197B2BED46C0}"/>
              </a:ext>
            </a:extLst>
          </p:cNvPr>
          <p:cNvGrpSpPr/>
          <p:nvPr/>
        </p:nvGrpSpPr>
        <p:grpSpPr>
          <a:xfrm>
            <a:off x="305710" y="3360908"/>
            <a:ext cx="7200000" cy="1260000"/>
            <a:chOff x="3228575" y="1986261"/>
            <a:chExt cx="2484900" cy="3893839"/>
          </a:xfrm>
        </p:grpSpPr>
        <p:sp>
          <p:nvSpPr>
            <p:cNvPr id="3" name="标题 1"/>
            <p:cNvSpPr txBox="1"/>
            <p:nvPr>
              <p:custDataLst>
                <p:tags r:id="rId4"/>
              </p:custDataLst>
            </p:nvPr>
          </p:nvSpPr>
          <p:spPr>
            <a:xfrm>
              <a:off x="3228575" y="1986261"/>
              <a:ext cx="2484900" cy="3893839"/>
            </a:xfrm>
            <a:prstGeom prst="roundRect">
              <a:avLst>
                <a:gd name="adj" fmla="val 3513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19050" cap="sq">
              <a:solidFill>
                <a:schemeClr val="accent2">
                  <a:lumMod val="60000"/>
                  <a:lumOff val="4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0" name="标题 1"/>
            <p:cNvSpPr txBox="1"/>
            <p:nvPr>
              <p:custDataLst>
                <p:tags r:id="rId5"/>
              </p:custDataLst>
            </p:nvPr>
          </p:nvSpPr>
          <p:spPr>
            <a:xfrm>
              <a:off x="3402892" y="2267112"/>
              <a:ext cx="2136265" cy="3693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SegNet</a:t>
              </a:r>
              <a:endParaRPr kumimoji="1" lang="zh-CN" altLang="en-US" sz="1600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6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3402892" y="3036085"/>
              <a:ext cx="2136265" cy="266932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n w="12700">
                    <a:noFill/>
                  </a:ln>
                  <a:solidFill>
                    <a:srgbClr val="1A3B5B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轻量级设计，适合实时应用，但在复杂场景和多类别分割任务中表现不如</a:t>
              </a:r>
              <a:r>
                <a:rPr kumimoji="1" lang="en-US" altLang="zh-CN" sz="1600" dirty="0">
                  <a:ln w="12700">
                    <a:noFill/>
                  </a:ln>
                  <a:solidFill>
                    <a:srgbClr val="1A3B5B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U-Net</a:t>
              </a:r>
              <a:r>
                <a:rPr kumimoji="1" lang="zh-CN" altLang="en-US" sz="1600" dirty="0">
                  <a:ln w="12700">
                    <a:noFill/>
                  </a:ln>
                  <a:solidFill>
                    <a:srgbClr val="1A3B5B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和</a:t>
              </a:r>
              <a:r>
                <a:rPr kumimoji="1" lang="en-US" altLang="zh-CN" sz="1600" dirty="0" err="1">
                  <a:ln w="12700">
                    <a:noFill/>
                  </a:ln>
                  <a:solidFill>
                    <a:srgbClr val="1A3B5B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DenseASPP</a:t>
              </a:r>
              <a:r>
                <a:rPr kumimoji="1" lang="zh-CN" altLang="en-US" sz="1600" dirty="0">
                  <a:ln w="12700">
                    <a:noFill/>
                  </a:ln>
                  <a:solidFill>
                    <a:srgbClr val="1A3B5B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</a:t>
              </a:r>
              <a:endParaRPr kumimoji="1"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7E10F54B-47AA-4C4B-BE22-F525599B043C}"/>
              </a:ext>
            </a:extLst>
          </p:cNvPr>
          <p:cNvGrpSpPr/>
          <p:nvPr/>
        </p:nvGrpSpPr>
        <p:grpSpPr>
          <a:xfrm>
            <a:off x="305710" y="1458784"/>
            <a:ext cx="7200000" cy="1260000"/>
            <a:chOff x="361150" y="2006523"/>
            <a:chExt cx="2484900" cy="3893839"/>
          </a:xfrm>
        </p:grpSpPr>
        <p:sp>
          <p:nvSpPr>
            <p:cNvPr id="5" name="标题 1"/>
            <p:cNvSpPr txBox="1"/>
            <p:nvPr>
              <p:custDataLst>
                <p:tags r:id="rId1"/>
              </p:custDataLst>
            </p:nvPr>
          </p:nvSpPr>
          <p:spPr>
            <a:xfrm>
              <a:off x="361150" y="2006523"/>
              <a:ext cx="2484900" cy="3893839"/>
            </a:xfrm>
            <a:prstGeom prst="roundRect">
              <a:avLst>
                <a:gd name="adj" fmla="val 35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 cap="sq">
              <a:solidFill>
                <a:schemeClr val="accent1">
                  <a:lumMod val="60000"/>
                  <a:lumOff val="4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9" name="标题 1"/>
            <p:cNvSpPr txBox="1"/>
            <p:nvPr>
              <p:custDataLst>
                <p:tags r:id="rId2"/>
              </p:custDataLst>
            </p:nvPr>
          </p:nvSpPr>
          <p:spPr>
            <a:xfrm>
              <a:off x="535467" y="2267110"/>
              <a:ext cx="2136265" cy="3693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U-Net</a:t>
              </a:r>
              <a:endParaRPr kumimoji="1" lang="zh-CN" altLang="en-US" sz="1600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7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535467" y="3091792"/>
              <a:ext cx="2136265" cy="266932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>
                <a:lnSpc>
                  <a:spcPct val="150000"/>
                </a:lnSpc>
              </a:pPr>
              <a:r>
                <a:rPr kumimoji="1" lang="zh-CN" altLang="en-US" sz="1600" dirty="0">
                  <a:ln w="12700">
                    <a:noFill/>
                  </a:ln>
                  <a:solidFill>
                    <a:srgbClr val="1A3B5B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适合小数据集和医学图像分割任务，结构简单且易于训练，但在复杂场景中的表现有限。</a:t>
              </a:r>
              <a:endParaRPr kumimoji="1"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18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charset="-122"/>
              </a:rPr>
              <a:t>对比与总结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7A9D1DCC-88C1-4BF4-8046-71041FA2068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71271340-D377-4579-B5FE-883E2ED3E672}"/>
              </a:ext>
            </a:extLst>
          </p:cNvPr>
          <p:cNvPicPr/>
          <p:nvPr/>
        </p:nvPicPr>
        <p:blipFill rotWithShape="1">
          <a:blip r:embed="rId12"/>
          <a:srcRect l="1618" t="1310" r="4571" b="2414"/>
          <a:stretch/>
        </p:blipFill>
        <p:spPr>
          <a:xfrm>
            <a:off x="7696973" y="1272928"/>
            <a:ext cx="4151311" cy="5215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基于深度学习的方法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BD01E88-52C2-4BDA-8C07-ACF0C4A73E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2ABCD1B-DB0D-455D-9F2B-DDDF8D04439A}"/>
              </a:ext>
            </a:extLst>
          </p:cNvPr>
          <p:cNvSpPr txBox="1"/>
          <p:nvPr/>
        </p:nvSpPr>
        <p:spPr>
          <a:xfrm>
            <a:off x="333470" y="1178314"/>
            <a:ext cx="5553357" cy="1425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这篇论文对不同</a:t>
            </a:r>
            <a:r>
              <a:rPr lang="zh-CN" altLang="en-US" sz="2000" kern="100" dirty="0"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卷积神经网络（</a:t>
            </a:r>
            <a:r>
              <a:rPr lang="en-US" altLang="zh-CN" sz="2000" kern="100" dirty="0"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CNN</a:t>
            </a:r>
            <a:r>
              <a:rPr lang="zh-CN" altLang="en-US" sz="2000" kern="100" dirty="0"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</a:t>
            </a:r>
            <a:r>
              <a:rPr lang="zh-CN" altLang="en-US" sz="20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架构的性能进行了详细比较，主要比较了它们的准确率和损失。</a:t>
            </a:r>
            <a:endParaRPr lang="zh-CN" altLang="en-US" sz="20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94C4B00-D125-4029-8D09-BA5508B4F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480" y="1272927"/>
            <a:ext cx="5689050" cy="5335153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155C2B52-F5B1-4A08-86E5-B853AF93E7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12" y="2820758"/>
            <a:ext cx="5537315" cy="361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468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ResNet50 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和 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Inception-V3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BD01E88-52C2-4BDA-8C07-ACF0C4A73E0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2ABCD1B-DB0D-455D-9F2B-DDDF8D04439A}"/>
              </a:ext>
            </a:extLst>
          </p:cNvPr>
          <p:cNvSpPr txBox="1"/>
          <p:nvPr/>
        </p:nvSpPr>
        <p:spPr>
          <a:xfrm>
            <a:off x="333470" y="1178314"/>
            <a:ext cx="6397530" cy="1291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ResNet50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引入了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残差连接（</a:t>
            </a:r>
            <a:r>
              <a:rPr lang="en-US" altLang="zh-CN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Residual Connection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，解决了深层网络中的梯度消失问题。残差连接允许信息直接从一层跳过多层传递到后面的层，使得网络可以训练得更深。</a:t>
            </a:r>
            <a:endParaRPr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858CE714-4E9A-4AC0-B539-75EB74C17F7C}"/>
              </a:ext>
            </a:extLst>
          </p:cNvPr>
          <p:cNvGrpSpPr/>
          <p:nvPr/>
        </p:nvGrpSpPr>
        <p:grpSpPr>
          <a:xfrm>
            <a:off x="447770" y="2581798"/>
            <a:ext cx="2511330" cy="380701"/>
            <a:chOff x="447770" y="2477023"/>
            <a:chExt cx="2511330" cy="380701"/>
          </a:xfrm>
        </p:grpSpPr>
        <p:sp>
          <p:nvSpPr>
            <p:cNvPr id="41" name="标题 1">
              <a:extLst>
                <a:ext uri="{FF2B5EF4-FFF2-40B4-BE49-F238E27FC236}">
                  <a16:creationId xmlns:a16="http://schemas.microsoft.com/office/drawing/2014/main" id="{52C23C2A-8D34-4030-8C12-1AF21F6F58DD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优点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3" name="标题 1">
              <a:extLst>
                <a:ext uri="{FF2B5EF4-FFF2-40B4-BE49-F238E27FC236}">
                  <a16:creationId xmlns:a16="http://schemas.microsoft.com/office/drawing/2014/main" id="{65904AED-1AB9-4AEF-9B20-6CCA504BA735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0FECC5E6-B69B-4360-9E8E-5887451983B4}"/>
              </a:ext>
            </a:extLst>
          </p:cNvPr>
          <p:cNvSpPr txBox="1"/>
          <p:nvPr/>
        </p:nvSpPr>
        <p:spPr>
          <a:xfrm>
            <a:off x="333469" y="2965997"/>
            <a:ext cx="7143656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残差连接使得网络可以训练得非常深（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50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层），同时保持训练的稳定性。</a:t>
            </a:r>
            <a:endParaRPr lang="en-US" altLang="zh-CN" sz="1600" kern="100" dirty="0">
              <a:effectLst/>
              <a:latin typeface="OPPO Sans 4.0" panose="00000500000000000000" pitchFamily="2" charset="-122"/>
              <a:ea typeface="OPPO Sans 4.0" panose="00000500000000000000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DR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检测中表现优异。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88F270-DBB8-401E-BDF8-3EFF6BA9AB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3750" y="1215548"/>
            <a:ext cx="5230506" cy="132338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D01A5DC-5EE5-49B6-848F-555FF729D3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96150" y="2827268"/>
            <a:ext cx="4665356" cy="3089842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97B968FD-7683-4BB2-95CA-AD8427A00DB8}"/>
              </a:ext>
            </a:extLst>
          </p:cNvPr>
          <p:cNvSpPr txBox="1"/>
          <p:nvPr/>
        </p:nvSpPr>
        <p:spPr>
          <a:xfrm>
            <a:off x="333470" y="4350560"/>
            <a:ext cx="6644846" cy="1291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Inception-V3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通过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“分解卷积”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和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“不对称卷积”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来减少计算量，同时保持模型的表达能力。分解卷积将大卷积核（如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5x5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）分解为多个小卷积核（如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3x3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1x1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），减少了参数数量。</a:t>
            </a:r>
            <a:endParaRPr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1BBB7627-E184-415C-ABF1-CEFAF9429D0C}"/>
              </a:ext>
            </a:extLst>
          </p:cNvPr>
          <p:cNvGrpSpPr/>
          <p:nvPr/>
        </p:nvGrpSpPr>
        <p:grpSpPr>
          <a:xfrm>
            <a:off x="447770" y="5733591"/>
            <a:ext cx="2511330" cy="380701"/>
            <a:chOff x="447770" y="2477023"/>
            <a:chExt cx="2511330" cy="380701"/>
          </a:xfrm>
        </p:grpSpPr>
        <p:sp>
          <p:nvSpPr>
            <p:cNvPr id="26" name="标题 1">
              <a:extLst>
                <a:ext uri="{FF2B5EF4-FFF2-40B4-BE49-F238E27FC236}">
                  <a16:creationId xmlns:a16="http://schemas.microsoft.com/office/drawing/2014/main" id="{5DA94486-DB74-4E73-B6BA-9BDEF6276A1D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优点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27" name="标题 1">
              <a:extLst>
                <a:ext uri="{FF2B5EF4-FFF2-40B4-BE49-F238E27FC236}">
                  <a16:creationId xmlns:a16="http://schemas.microsoft.com/office/drawing/2014/main" id="{B7EF5AB1-6DC5-4465-A626-F81EB6ACC73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23B735BC-63A6-44A5-AC4A-C11FC08AEA3B}"/>
              </a:ext>
            </a:extLst>
          </p:cNvPr>
          <p:cNvSpPr txBox="1"/>
          <p:nvPr/>
        </p:nvSpPr>
        <p:spPr>
          <a:xfrm>
            <a:off x="333469" y="6117790"/>
            <a:ext cx="6962681" cy="41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计算效率高，训练速度较快。</a:t>
            </a:r>
          </a:p>
        </p:txBody>
      </p:sp>
    </p:spTree>
    <p:extLst>
      <p:ext uri="{BB962C8B-B14F-4D97-AF65-F5344CB8AC3E}">
        <p14:creationId xmlns:p14="http://schemas.microsoft.com/office/powerpoint/2010/main" val="1843845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VGG19 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和 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DenseNet-121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BD01E88-52C2-4BDA-8C07-ACF0C4A73E0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2ABCD1B-DB0D-455D-9F2B-DDDF8D04439A}"/>
              </a:ext>
            </a:extLst>
          </p:cNvPr>
          <p:cNvSpPr txBox="1"/>
          <p:nvPr/>
        </p:nvSpPr>
        <p:spPr>
          <a:xfrm>
            <a:off x="333470" y="1178314"/>
            <a:ext cx="6397530" cy="876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VGG19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是一个经典的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CNN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模型，特点是使用了多个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3x3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卷积层堆叠，增加了网络的深度。输入图像大小为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224x224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像素。</a:t>
            </a:r>
            <a:endParaRPr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858CE714-4E9A-4AC0-B539-75EB74C17F7C}"/>
              </a:ext>
            </a:extLst>
          </p:cNvPr>
          <p:cNvGrpSpPr/>
          <p:nvPr/>
        </p:nvGrpSpPr>
        <p:grpSpPr>
          <a:xfrm>
            <a:off x="447770" y="2061884"/>
            <a:ext cx="2511330" cy="380701"/>
            <a:chOff x="447770" y="2477023"/>
            <a:chExt cx="2511330" cy="380701"/>
          </a:xfrm>
        </p:grpSpPr>
        <p:sp>
          <p:nvSpPr>
            <p:cNvPr id="41" name="标题 1">
              <a:extLst>
                <a:ext uri="{FF2B5EF4-FFF2-40B4-BE49-F238E27FC236}">
                  <a16:creationId xmlns:a16="http://schemas.microsoft.com/office/drawing/2014/main" id="{52C23C2A-8D34-4030-8C12-1AF21F6F58DD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优缺点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3" name="标题 1">
              <a:extLst>
                <a:ext uri="{FF2B5EF4-FFF2-40B4-BE49-F238E27FC236}">
                  <a16:creationId xmlns:a16="http://schemas.microsoft.com/office/drawing/2014/main" id="{65904AED-1AB9-4AEF-9B20-6CCA504BA735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0FECC5E6-B69B-4360-9E8E-5887451983B4}"/>
              </a:ext>
            </a:extLst>
          </p:cNvPr>
          <p:cNvSpPr txBox="1"/>
          <p:nvPr/>
        </p:nvSpPr>
        <p:spPr>
          <a:xfrm>
            <a:off x="333469" y="2446083"/>
            <a:ext cx="6962681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结构简单，易于理解和实现。 </a:t>
            </a:r>
            <a:endParaRPr lang="en-US" altLang="zh-CN" sz="1600" kern="100" dirty="0">
              <a:effectLst/>
              <a:latin typeface="OPPO Sans 4.0" panose="00000500000000000000" pitchFamily="2" charset="-122"/>
              <a:ea typeface="OPPO Sans 4.0" panose="00000500000000000000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缺点是由于参数量较大，训练时间较长，准确率相对较低。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B968FD-7683-4BB2-95CA-AD8427A00DB8}"/>
              </a:ext>
            </a:extLst>
          </p:cNvPr>
          <p:cNvSpPr txBox="1"/>
          <p:nvPr/>
        </p:nvSpPr>
        <p:spPr>
          <a:xfrm>
            <a:off x="333469" y="3881051"/>
            <a:ext cx="6057805" cy="1291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DenseNet-121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引入了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“密集连接”（</a:t>
            </a:r>
            <a:r>
              <a:rPr lang="en-US" altLang="zh-CN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Dense Connection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，每一层都直接连接到后续的所有层。这种设计有助于缓解梯度消失问题，并且能够更有效地利用特征。</a:t>
            </a:r>
            <a:endParaRPr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1BBB7627-E184-415C-ABF1-CEFAF9429D0C}"/>
              </a:ext>
            </a:extLst>
          </p:cNvPr>
          <p:cNvGrpSpPr/>
          <p:nvPr/>
        </p:nvGrpSpPr>
        <p:grpSpPr>
          <a:xfrm>
            <a:off x="447770" y="5264082"/>
            <a:ext cx="2511330" cy="380701"/>
            <a:chOff x="447770" y="2477023"/>
            <a:chExt cx="2511330" cy="380701"/>
          </a:xfrm>
        </p:grpSpPr>
        <p:sp>
          <p:nvSpPr>
            <p:cNvPr id="26" name="标题 1">
              <a:extLst>
                <a:ext uri="{FF2B5EF4-FFF2-40B4-BE49-F238E27FC236}">
                  <a16:creationId xmlns:a16="http://schemas.microsoft.com/office/drawing/2014/main" id="{5DA94486-DB74-4E73-B6BA-9BDEF6276A1D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优缺点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27" name="标题 1">
              <a:extLst>
                <a:ext uri="{FF2B5EF4-FFF2-40B4-BE49-F238E27FC236}">
                  <a16:creationId xmlns:a16="http://schemas.microsoft.com/office/drawing/2014/main" id="{B7EF5AB1-6DC5-4465-A626-F81EB6ACC73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23B735BC-63A6-44A5-AC4A-C11FC08AEA3B}"/>
              </a:ext>
            </a:extLst>
          </p:cNvPr>
          <p:cNvSpPr txBox="1"/>
          <p:nvPr/>
        </p:nvSpPr>
        <p:spPr>
          <a:xfrm>
            <a:off x="333469" y="5648281"/>
            <a:ext cx="6962681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密集连接使得网络能够更有效地利用特征，准确率较高。</a:t>
            </a:r>
            <a:endParaRPr lang="en-US" altLang="zh-CN" sz="1600" kern="100" dirty="0">
              <a:effectLst/>
              <a:latin typeface="OPPO Sans 4.0" panose="00000500000000000000" pitchFamily="2" charset="-122"/>
              <a:ea typeface="OPPO Sans 4.0" panose="00000500000000000000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缺点是训练时间较长。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A8C272C-CB8F-4D1A-91F5-20BB7E38E3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9346" y="1059746"/>
            <a:ext cx="5390001" cy="230809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8EC8EB1-F519-411D-A674-7E69AEFBF5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9346" y="4056515"/>
            <a:ext cx="5360733" cy="220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604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1E3C59B-31FB-4444-841A-CEBE3A5C17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5851" y="1204798"/>
            <a:ext cx="7403497" cy="2725518"/>
          </a:xfrm>
          <a:prstGeom prst="rect">
            <a:avLst/>
          </a:prstGeom>
        </p:spPr>
      </p:pic>
      <p:sp>
        <p:nvSpPr>
          <p:cNvPr id="21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MobileNetV2 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和 </a:t>
            </a:r>
            <a:r>
              <a:rPr kumimoji="1" lang="en-US" altLang="zh-CN" sz="32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DiabRetNet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BD01E88-52C2-4BDA-8C07-ACF0C4A73E0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2ABCD1B-DB0D-455D-9F2B-DDDF8D04439A}"/>
              </a:ext>
            </a:extLst>
          </p:cNvPr>
          <p:cNvSpPr txBox="1"/>
          <p:nvPr/>
        </p:nvSpPr>
        <p:spPr>
          <a:xfrm>
            <a:off x="333470" y="1178314"/>
            <a:ext cx="4206446" cy="2122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MobileNetV2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是一种轻量级网络，适用于移动设备和嵌入式设备。它使用了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“倒置残差块”（</a:t>
            </a:r>
            <a:r>
              <a:rPr lang="en-US" altLang="zh-CN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Inverted Residual Block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和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“线性瓶颈”（</a:t>
            </a:r>
            <a:r>
              <a:rPr lang="en-US" altLang="zh-CN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Linear Bottleneck</a:t>
            </a:r>
            <a:r>
              <a:rPr lang="zh-CN" altLang="en-US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结构，减少了计算量和参数量。</a:t>
            </a:r>
            <a:endParaRPr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858CE714-4E9A-4AC0-B539-75EB74C17F7C}"/>
              </a:ext>
            </a:extLst>
          </p:cNvPr>
          <p:cNvGrpSpPr/>
          <p:nvPr/>
        </p:nvGrpSpPr>
        <p:grpSpPr>
          <a:xfrm>
            <a:off x="447770" y="3286588"/>
            <a:ext cx="2511330" cy="380701"/>
            <a:chOff x="447770" y="2477023"/>
            <a:chExt cx="2511330" cy="380701"/>
          </a:xfrm>
        </p:grpSpPr>
        <p:sp>
          <p:nvSpPr>
            <p:cNvPr id="41" name="标题 1">
              <a:extLst>
                <a:ext uri="{FF2B5EF4-FFF2-40B4-BE49-F238E27FC236}">
                  <a16:creationId xmlns:a16="http://schemas.microsoft.com/office/drawing/2014/main" id="{52C23C2A-8D34-4030-8C12-1AF21F6F58DD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优缺点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3" name="标题 1">
              <a:extLst>
                <a:ext uri="{FF2B5EF4-FFF2-40B4-BE49-F238E27FC236}">
                  <a16:creationId xmlns:a16="http://schemas.microsoft.com/office/drawing/2014/main" id="{65904AED-1AB9-4AEF-9B20-6CCA504BA735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0FECC5E6-B69B-4360-9E8E-5887451983B4}"/>
              </a:ext>
            </a:extLst>
          </p:cNvPr>
          <p:cNvSpPr txBox="1"/>
          <p:nvPr/>
        </p:nvSpPr>
        <p:spPr>
          <a:xfrm>
            <a:off x="333469" y="3670787"/>
            <a:ext cx="6962681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计算效率高，适合在资源受限的设备上运行。</a:t>
            </a:r>
            <a:endParaRPr lang="en-US" altLang="zh-CN" sz="1600" kern="100" dirty="0">
              <a:effectLst/>
              <a:latin typeface="OPPO Sans 4.0" panose="00000500000000000000" pitchFamily="2" charset="-122"/>
              <a:ea typeface="OPPO Sans 4.0" panose="00000500000000000000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缺点是准确率相对较低。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B968FD-7683-4BB2-95CA-AD8427A00DB8}"/>
              </a:ext>
            </a:extLst>
          </p:cNvPr>
          <p:cNvSpPr txBox="1"/>
          <p:nvPr/>
        </p:nvSpPr>
        <p:spPr>
          <a:xfrm>
            <a:off x="333469" y="4775987"/>
            <a:ext cx="11441435" cy="876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DiabRetNet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是论文提出的混合架构，结合了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ResNet50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Inception-V3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的优点。通过使用多种激活函数和数据增强技术，</a:t>
            </a:r>
            <a:r>
              <a:rPr lang="en-US" altLang="zh-CN" sz="18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DiabRetNet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DR</a:t>
            </a:r>
            <a:r>
              <a:rPr lang="zh-CN" altLang="en-US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检测中取得了较高的准确率。</a:t>
            </a:r>
            <a:endParaRPr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1BBB7627-E184-415C-ABF1-CEFAF9429D0C}"/>
              </a:ext>
            </a:extLst>
          </p:cNvPr>
          <p:cNvGrpSpPr/>
          <p:nvPr/>
        </p:nvGrpSpPr>
        <p:grpSpPr>
          <a:xfrm>
            <a:off x="447770" y="5642037"/>
            <a:ext cx="2511330" cy="380701"/>
            <a:chOff x="447770" y="2477023"/>
            <a:chExt cx="2511330" cy="380701"/>
          </a:xfrm>
        </p:grpSpPr>
        <p:sp>
          <p:nvSpPr>
            <p:cNvPr id="26" name="标题 1">
              <a:extLst>
                <a:ext uri="{FF2B5EF4-FFF2-40B4-BE49-F238E27FC236}">
                  <a16:creationId xmlns:a16="http://schemas.microsoft.com/office/drawing/2014/main" id="{5DA94486-DB74-4E73-B6BA-9BDEF6276A1D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优点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27" name="标题 1">
              <a:extLst>
                <a:ext uri="{FF2B5EF4-FFF2-40B4-BE49-F238E27FC236}">
                  <a16:creationId xmlns:a16="http://schemas.microsoft.com/office/drawing/2014/main" id="{B7EF5AB1-6DC5-4465-A626-F81EB6ACC73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23B735BC-63A6-44A5-AC4A-C11FC08AEA3B}"/>
              </a:ext>
            </a:extLst>
          </p:cNvPr>
          <p:cNvSpPr txBox="1"/>
          <p:nvPr/>
        </p:nvSpPr>
        <p:spPr>
          <a:xfrm>
            <a:off x="333469" y="6026236"/>
            <a:ext cx="7302573" cy="41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取得了最高的准确率（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93.79%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），表明混合架构在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DR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检测中具有较大的潜力。</a:t>
            </a:r>
          </a:p>
        </p:txBody>
      </p:sp>
    </p:spTree>
    <p:extLst>
      <p:ext uri="{BB962C8B-B14F-4D97-AF65-F5344CB8AC3E}">
        <p14:creationId xmlns:p14="http://schemas.microsoft.com/office/powerpoint/2010/main" val="1163634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charset="-122"/>
              </a:rPr>
              <a:t>对比与总结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7A9D1DCC-88C1-4BF4-8046-71041FA20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346D333E-C5DC-4B16-9A85-831A7C08B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641" y="1731168"/>
            <a:ext cx="6615121" cy="4320763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020345CE-1887-4AE5-ACA5-7C1EDE06693E}"/>
              </a:ext>
            </a:extLst>
          </p:cNvPr>
          <p:cNvSpPr txBox="1"/>
          <p:nvPr/>
        </p:nvSpPr>
        <p:spPr>
          <a:xfrm>
            <a:off x="244640" y="1345565"/>
            <a:ext cx="4776538" cy="50919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ResNet50</a:t>
            </a:r>
            <a:r>
              <a:rPr lang="zh-CN" altLang="en-US" sz="1600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和</a:t>
            </a:r>
            <a:r>
              <a:rPr lang="en-US" altLang="zh-CN" sz="1600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Inception-V3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：</a:t>
            </a:r>
            <a:endParaRPr lang="en-US" altLang="zh-CN" sz="16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ResNet50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的损失略低于</a:t>
            </a: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Inception-V3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，主要得益于其残差连接的设计，能够有效训练深层网络。</a:t>
            </a:r>
            <a:endParaRPr lang="en-US" altLang="zh-CN" sz="16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Inception-V3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通过分解卷积减少了计算量，训练速度较快，但损失较高。</a:t>
            </a: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VGG19</a:t>
            </a:r>
            <a:r>
              <a:rPr lang="zh-CN" altLang="en-US" sz="1600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和</a:t>
            </a:r>
            <a:r>
              <a:rPr lang="en-US" altLang="zh-CN" sz="1600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DenseNet-121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：</a:t>
            </a:r>
            <a:endParaRPr lang="en-US" altLang="zh-CN" sz="16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VGG19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的准确率较低，主要由于其参数量较大，训练时间较长。</a:t>
            </a:r>
            <a:endParaRPr lang="en-US" altLang="zh-CN" sz="16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DenseNet-121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通过密集连接有效利用了特征，准确率较高，但训练时间较长。</a:t>
            </a:r>
          </a:p>
          <a:p>
            <a:pPr>
              <a:lnSpc>
                <a:spcPct val="120000"/>
              </a:lnSpc>
            </a:pPr>
            <a:r>
              <a:rPr lang="en-US" altLang="zh-CN" sz="1600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MobileNetV2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：</a:t>
            </a:r>
            <a:endParaRPr lang="en-US" altLang="zh-CN" sz="16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MobileNetV2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的准确率最低，但其计算效率高，适合在资源受限的设备上运行。</a:t>
            </a:r>
          </a:p>
          <a:p>
            <a:pPr>
              <a:lnSpc>
                <a:spcPct val="120000"/>
              </a:lnSpc>
            </a:pPr>
            <a:r>
              <a:rPr lang="en-US" altLang="zh-CN" sz="1600" b="1" dirty="0" err="1">
                <a:latin typeface="OPPO Sans 4.0" panose="00000500000000000000" pitchFamily="2" charset="-122"/>
                <a:ea typeface="OPPO Sans 4.0" panose="00000500000000000000" pitchFamily="2" charset="-122"/>
              </a:rPr>
              <a:t>DiabRetNet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：</a:t>
            </a:r>
            <a:endParaRPr lang="en-US" altLang="zh-CN" sz="16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zh-CN" sz="1600" dirty="0" err="1">
                <a:latin typeface="OPPO Sans 4.0" panose="00000500000000000000" pitchFamily="2" charset="-122"/>
                <a:ea typeface="OPPO Sans 4.0" panose="00000500000000000000" pitchFamily="2" charset="-122"/>
              </a:rPr>
              <a:t>DiabRetNet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结合了</a:t>
            </a: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ResNet50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和</a:t>
            </a: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Inception-V3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的优点，取得了最高的准确率（</a:t>
            </a: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93.79%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），表明混合架构在</a:t>
            </a:r>
            <a:r>
              <a:rPr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DR</a:t>
            </a:r>
            <a:r>
              <a:rPr lang="zh-CN" altLang="en-US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检测中具有较大的潜力。</a:t>
            </a:r>
          </a:p>
        </p:txBody>
      </p:sp>
    </p:spTree>
    <p:extLst>
      <p:ext uri="{BB962C8B-B14F-4D97-AF65-F5344CB8AC3E}">
        <p14:creationId xmlns:p14="http://schemas.microsoft.com/office/powerpoint/2010/main" val="2220167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200162" y="658790"/>
            <a:ext cx="8991838" cy="6199210"/>
          </a:xfrm>
          <a:custGeom>
            <a:avLst/>
            <a:gdLst>
              <a:gd name="connsiteX0" fmla="*/ 8991838 w 8991838"/>
              <a:gd name="connsiteY0" fmla="*/ 0 h 6199210"/>
              <a:gd name="connsiteX1" fmla="*/ 8991838 w 8991838"/>
              <a:gd name="connsiteY1" fmla="*/ 6199210 h 6199210"/>
              <a:gd name="connsiteX2" fmla="*/ 0 w 8991838"/>
              <a:gd name="connsiteY2" fmla="*/ 6199210 h 6199210"/>
              <a:gd name="connsiteX3" fmla="*/ 150053 w 8991838"/>
              <a:gd name="connsiteY3" fmla="*/ 5928560 h 6199210"/>
              <a:gd name="connsiteX4" fmla="*/ 8705787 w 8991838"/>
              <a:gd name="connsiteY4" fmla="*/ 38524 h 6199210"/>
            </a:gdLst>
            <a:ahLst/>
            <a:cxnLst/>
            <a:rect l="l" t="t" r="r" b="b"/>
            <a:pathLst>
              <a:path w="8991838" h="6199210">
                <a:moveTo>
                  <a:pt x="8991838" y="0"/>
                </a:moveTo>
                <a:lnTo>
                  <a:pt x="8991838" y="6199210"/>
                </a:lnTo>
                <a:lnTo>
                  <a:pt x="0" y="6199210"/>
                </a:lnTo>
                <a:lnTo>
                  <a:pt x="150053" y="5928560"/>
                </a:lnTo>
                <a:cubicBezTo>
                  <a:pt x="2647386" y="1569992"/>
                  <a:pt x="6513238" y="364952"/>
                  <a:pt x="8705787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962639" y="3082532"/>
            <a:ext cx="4244341" cy="6950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项目进展与未来规划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368503" y="651777"/>
            <a:ext cx="6823497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907644" y="4674844"/>
            <a:ext cx="2474556" cy="1524366"/>
          </a:xfrm>
          <a:custGeom>
            <a:avLst/>
            <a:gdLst>
              <a:gd name="connsiteX0" fmla="*/ 2391853 w 2474556"/>
              <a:gd name="connsiteY0" fmla="*/ 1359394 h 1524366"/>
              <a:gd name="connsiteX1" fmla="*/ 2474338 w 2474556"/>
              <a:gd name="connsiteY1" fmla="*/ 1441880 h 1524366"/>
              <a:gd name="connsiteX2" fmla="*/ 2391853 w 2474556"/>
              <a:gd name="connsiteY2" fmla="*/ 1524366 h 1524366"/>
              <a:gd name="connsiteX3" fmla="*/ 2309367 w 2474556"/>
              <a:gd name="connsiteY3" fmla="*/ 1441880 h 1524366"/>
              <a:gd name="connsiteX4" fmla="*/ 2391853 w 2474556"/>
              <a:gd name="connsiteY4" fmla="*/ 1359394 h 1524366"/>
              <a:gd name="connsiteX5" fmla="*/ 1814671 w 2474556"/>
              <a:gd name="connsiteY5" fmla="*/ 1359394 h 1524366"/>
              <a:gd name="connsiteX6" fmla="*/ 1897156 w 2474556"/>
              <a:gd name="connsiteY6" fmla="*/ 1441880 h 1524366"/>
              <a:gd name="connsiteX7" fmla="*/ 1814671 w 2474556"/>
              <a:gd name="connsiteY7" fmla="*/ 1524366 h 1524366"/>
              <a:gd name="connsiteX8" fmla="*/ 1732186 w 2474556"/>
              <a:gd name="connsiteY8" fmla="*/ 1441880 h 1524366"/>
              <a:gd name="connsiteX9" fmla="*/ 1814671 w 2474556"/>
              <a:gd name="connsiteY9" fmla="*/ 1359394 h 1524366"/>
              <a:gd name="connsiteX10" fmla="*/ 1237275 w 2474556"/>
              <a:gd name="connsiteY10" fmla="*/ 1359394 h 1524366"/>
              <a:gd name="connsiteX11" fmla="*/ 1319760 w 2474556"/>
              <a:gd name="connsiteY11" fmla="*/ 1441880 h 1524366"/>
              <a:gd name="connsiteX12" fmla="*/ 1237275 w 2474556"/>
              <a:gd name="connsiteY12" fmla="*/ 1524366 h 1524366"/>
              <a:gd name="connsiteX13" fmla="*/ 1154790 w 2474556"/>
              <a:gd name="connsiteY13" fmla="*/ 1441880 h 1524366"/>
              <a:gd name="connsiteX14" fmla="*/ 1237275 w 2474556"/>
              <a:gd name="connsiteY14" fmla="*/ 1359394 h 1524366"/>
              <a:gd name="connsiteX15" fmla="*/ 659880 w 2474556"/>
              <a:gd name="connsiteY15" fmla="*/ 1359394 h 1524366"/>
              <a:gd name="connsiteX16" fmla="*/ 742365 w 2474556"/>
              <a:gd name="connsiteY16" fmla="*/ 1441880 h 1524366"/>
              <a:gd name="connsiteX17" fmla="*/ 659880 w 2474556"/>
              <a:gd name="connsiteY17" fmla="*/ 1524366 h 1524366"/>
              <a:gd name="connsiteX18" fmla="*/ 577395 w 2474556"/>
              <a:gd name="connsiteY18" fmla="*/ 1441880 h 1524366"/>
              <a:gd name="connsiteX19" fmla="*/ 659880 w 2474556"/>
              <a:gd name="connsiteY19" fmla="*/ 1359394 h 1524366"/>
              <a:gd name="connsiteX20" fmla="*/ 82485 w 2474556"/>
              <a:gd name="connsiteY20" fmla="*/ 1359394 h 1524366"/>
              <a:gd name="connsiteX21" fmla="*/ 164970 w 2474556"/>
              <a:gd name="connsiteY21" fmla="*/ 1441880 h 1524366"/>
              <a:gd name="connsiteX22" fmla="*/ 82485 w 2474556"/>
              <a:gd name="connsiteY22" fmla="*/ 1524366 h 1524366"/>
              <a:gd name="connsiteX23" fmla="*/ 0 w 2474556"/>
              <a:gd name="connsiteY23" fmla="*/ 1441880 h 1524366"/>
              <a:gd name="connsiteX24" fmla="*/ 82485 w 2474556"/>
              <a:gd name="connsiteY24" fmla="*/ 1359394 h 1524366"/>
              <a:gd name="connsiteX25" fmla="*/ 2391853 w 2474556"/>
              <a:gd name="connsiteY25" fmla="*/ 679804 h 1524366"/>
              <a:gd name="connsiteX26" fmla="*/ 2474338 w 2474556"/>
              <a:gd name="connsiteY26" fmla="*/ 762290 h 1524366"/>
              <a:gd name="connsiteX27" fmla="*/ 2391853 w 2474556"/>
              <a:gd name="connsiteY27" fmla="*/ 844775 h 1524366"/>
              <a:gd name="connsiteX28" fmla="*/ 2309367 w 2474556"/>
              <a:gd name="connsiteY28" fmla="*/ 762290 h 1524366"/>
              <a:gd name="connsiteX29" fmla="*/ 2391853 w 2474556"/>
              <a:gd name="connsiteY29" fmla="*/ 679804 h 1524366"/>
              <a:gd name="connsiteX30" fmla="*/ 1814671 w 2474556"/>
              <a:gd name="connsiteY30" fmla="*/ 679804 h 1524366"/>
              <a:gd name="connsiteX31" fmla="*/ 1897156 w 2474556"/>
              <a:gd name="connsiteY31" fmla="*/ 762290 h 1524366"/>
              <a:gd name="connsiteX32" fmla="*/ 1814671 w 2474556"/>
              <a:gd name="connsiteY32" fmla="*/ 844775 h 1524366"/>
              <a:gd name="connsiteX33" fmla="*/ 1732186 w 2474556"/>
              <a:gd name="connsiteY33" fmla="*/ 762290 h 1524366"/>
              <a:gd name="connsiteX34" fmla="*/ 1814671 w 2474556"/>
              <a:gd name="connsiteY34" fmla="*/ 679804 h 1524366"/>
              <a:gd name="connsiteX35" fmla="*/ 1237275 w 2474556"/>
              <a:gd name="connsiteY35" fmla="*/ 679804 h 1524366"/>
              <a:gd name="connsiteX36" fmla="*/ 1319760 w 2474556"/>
              <a:gd name="connsiteY36" fmla="*/ 762290 h 1524366"/>
              <a:gd name="connsiteX37" fmla="*/ 1237275 w 2474556"/>
              <a:gd name="connsiteY37" fmla="*/ 844775 h 1524366"/>
              <a:gd name="connsiteX38" fmla="*/ 1154790 w 2474556"/>
              <a:gd name="connsiteY38" fmla="*/ 762290 h 1524366"/>
              <a:gd name="connsiteX39" fmla="*/ 1237275 w 2474556"/>
              <a:gd name="connsiteY39" fmla="*/ 679804 h 1524366"/>
              <a:gd name="connsiteX40" fmla="*/ 659880 w 2474556"/>
              <a:gd name="connsiteY40" fmla="*/ 679804 h 1524366"/>
              <a:gd name="connsiteX41" fmla="*/ 742365 w 2474556"/>
              <a:gd name="connsiteY41" fmla="*/ 762290 h 1524366"/>
              <a:gd name="connsiteX42" fmla="*/ 659880 w 2474556"/>
              <a:gd name="connsiteY42" fmla="*/ 844775 h 1524366"/>
              <a:gd name="connsiteX43" fmla="*/ 577395 w 2474556"/>
              <a:gd name="connsiteY43" fmla="*/ 762290 h 1524366"/>
              <a:gd name="connsiteX44" fmla="*/ 659880 w 2474556"/>
              <a:gd name="connsiteY44" fmla="*/ 679804 h 1524366"/>
              <a:gd name="connsiteX45" fmla="*/ 82485 w 2474556"/>
              <a:gd name="connsiteY45" fmla="*/ 679804 h 1524366"/>
              <a:gd name="connsiteX46" fmla="*/ 164970 w 2474556"/>
              <a:gd name="connsiteY46" fmla="*/ 762290 h 1524366"/>
              <a:gd name="connsiteX47" fmla="*/ 82485 w 2474556"/>
              <a:gd name="connsiteY47" fmla="*/ 844775 h 1524366"/>
              <a:gd name="connsiteX48" fmla="*/ 0 w 2474556"/>
              <a:gd name="connsiteY48" fmla="*/ 762290 h 1524366"/>
              <a:gd name="connsiteX49" fmla="*/ 82485 w 2474556"/>
              <a:gd name="connsiteY49" fmla="*/ 679804 h 1524366"/>
              <a:gd name="connsiteX50" fmla="*/ 2392071 w 2474556"/>
              <a:gd name="connsiteY50" fmla="*/ 0 h 1524366"/>
              <a:gd name="connsiteX51" fmla="*/ 2474556 w 2474556"/>
              <a:gd name="connsiteY51" fmla="*/ 82486 h 1524366"/>
              <a:gd name="connsiteX52" fmla="*/ 2392071 w 2474556"/>
              <a:gd name="connsiteY52" fmla="*/ 164971 h 1524366"/>
              <a:gd name="connsiteX53" fmla="*/ 2309585 w 2474556"/>
              <a:gd name="connsiteY53" fmla="*/ 82486 h 1524366"/>
              <a:gd name="connsiteX54" fmla="*/ 2392071 w 2474556"/>
              <a:gd name="connsiteY54" fmla="*/ 0 h 1524366"/>
              <a:gd name="connsiteX55" fmla="*/ 1814674 w 2474556"/>
              <a:gd name="connsiteY55" fmla="*/ 0 h 1524366"/>
              <a:gd name="connsiteX56" fmla="*/ 1897159 w 2474556"/>
              <a:gd name="connsiteY56" fmla="*/ 82486 h 1524366"/>
              <a:gd name="connsiteX57" fmla="*/ 1814674 w 2474556"/>
              <a:gd name="connsiteY57" fmla="*/ 164971 h 1524366"/>
              <a:gd name="connsiteX58" fmla="*/ 1732189 w 2474556"/>
              <a:gd name="connsiteY58" fmla="*/ 82486 h 1524366"/>
              <a:gd name="connsiteX59" fmla="*/ 1814674 w 2474556"/>
              <a:gd name="connsiteY59" fmla="*/ 0 h 1524366"/>
              <a:gd name="connsiteX60" fmla="*/ 1237275 w 2474556"/>
              <a:gd name="connsiteY60" fmla="*/ 0 h 1524366"/>
              <a:gd name="connsiteX61" fmla="*/ 1319760 w 2474556"/>
              <a:gd name="connsiteY61" fmla="*/ 82486 h 1524366"/>
              <a:gd name="connsiteX62" fmla="*/ 1237275 w 2474556"/>
              <a:gd name="connsiteY62" fmla="*/ 164968 h 1524366"/>
              <a:gd name="connsiteX63" fmla="*/ 1154790 w 2474556"/>
              <a:gd name="connsiteY63" fmla="*/ 82486 h 1524366"/>
              <a:gd name="connsiteX64" fmla="*/ 1237275 w 2474556"/>
              <a:gd name="connsiteY64" fmla="*/ 0 h 1524366"/>
              <a:gd name="connsiteX65" fmla="*/ 659880 w 2474556"/>
              <a:gd name="connsiteY65" fmla="*/ 0 h 1524366"/>
              <a:gd name="connsiteX66" fmla="*/ 742365 w 2474556"/>
              <a:gd name="connsiteY66" fmla="*/ 82486 h 1524366"/>
              <a:gd name="connsiteX67" fmla="*/ 659880 w 2474556"/>
              <a:gd name="connsiteY67" fmla="*/ 164971 h 1524366"/>
              <a:gd name="connsiteX68" fmla="*/ 577395 w 2474556"/>
              <a:gd name="connsiteY68" fmla="*/ 82486 h 1524366"/>
              <a:gd name="connsiteX69" fmla="*/ 659880 w 2474556"/>
              <a:gd name="connsiteY69" fmla="*/ 0 h 1524366"/>
              <a:gd name="connsiteX70" fmla="*/ 82485 w 2474556"/>
              <a:gd name="connsiteY70" fmla="*/ 0 h 1524366"/>
              <a:gd name="connsiteX71" fmla="*/ 164970 w 2474556"/>
              <a:gd name="connsiteY71" fmla="*/ 82486 h 1524366"/>
              <a:gd name="connsiteX72" fmla="*/ 82485 w 2474556"/>
              <a:gd name="connsiteY72" fmla="*/ 164968 h 1524366"/>
              <a:gd name="connsiteX73" fmla="*/ 0 w 2474556"/>
              <a:gd name="connsiteY73" fmla="*/ 82486 h 1524366"/>
              <a:gd name="connsiteX74" fmla="*/ 82485 w 2474556"/>
              <a:gd name="connsiteY74" fmla="*/ 0 h 1524366"/>
            </a:gdLst>
            <a:ahLst/>
            <a:cxnLst/>
            <a:rect l="l" t="t" r="r" b="b"/>
            <a:pathLst>
              <a:path w="2474556" h="1524366">
                <a:moveTo>
                  <a:pt x="2391853" y="1359394"/>
                </a:moveTo>
                <a:cubicBezTo>
                  <a:pt x="2437488" y="1359608"/>
                  <a:pt x="2474338" y="1396459"/>
                  <a:pt x="2474338" y="1441880"/>
                </a:cubicBezTo>
                <a:cubicBezTo>
                  <a:pt x="2474338" y="1487301"/>
                  <a:pt x="2437488" y="1524366"/>
                  <a:pt x="2391853" y="1524366"/>
                </a:cubicBezTo>
                <a:cubicBezTo>
                  <a:pt x="2346432" y="1524366"/>
                  <a:pt x="2309367" y="1487515"/>
                  <a:pt x="2309367" y="1441880"/>
                </a:cubicBezTo>
                <a:cubicBezTo>
                  <a:pt x="2309367" y="1396459"/>
                  <a:pt x="2346218" y="1359394"/>
                  <a:pt x="2391853" y="1359394"/>
                </a:cubicBezTo>
                <a:close/>
                <a:moveTo>
                  <a:pt x="1814671" y="1359394"/>
                </a:moveTo>
                <a:cubicBezTo>
                  <a:pt x="1860092" y="1359608"/>
                  <a:pt x="1897156" y="1396459"/>
                  <a:pt x="1897156" y="1441880"/>
                </a:cubicBezTo>
                <a:cubicBezTo>
                  <a:pt x="1897156" y="1487301"/>
                  <a:pt x="1860306" y="1524366"/>
                  <a:pt x="1814671" y="1524366"/>
                </a:cubicBezTo>
                <a:cubicBezTo>
                  <a:pt x="1769250" y="1524366"/>
                  <a:pt x="1732186" y="1487515"/>
                  <a:pt x="1732186" y="1441880"/>
                </a:cubicBezTo>
                <a:cubicBezTo>
                  <a:pt x="1732186" y="1396459"/>
                  <a:pt x="1769036" y="1359394"/>
                  <a:pt x="1814671" y="1359394"/>
                </a:cubicBezTo>
                <a:close/>
                <a:moveTo>
                  <a:pt x="1237275" y="1359394"/>
                </a:moveTo>
                <a:cubicBezTo>
                  <a:pt x="1282910" y="1359608"/>
                  <a:pt x="1319760" y="1396459"/>
                  <a:pt x="1319760" y="1441880"/>
                </a:cubicBezTo>
                <a:cubicBezTo>
                  <a:pt x="1319760" y="1487301"/>
                  <a:pt x="1282910" y="1524366"/>
                  <a:pt x="1237275" y="1524366"/>
                </a:cubicBezTo>
                <a:cubicBezTo>
                  <a:pt x="1191854" y="1524366"/>
                  <a:pt x="1154790" y="1487515"/>
                  <a:pt x="1154790" y="1441880"/>
                </a:cubicBezTo>
                <a:cubicBezTo>
                  <a:pt x="1154790" y="1396459"/>
                  <a:pt x="1191640" y="1359394"/>
                  <a:pt x="1237275" y="1359394"/>
                </a:cubicBezTo>
                <a:close/>
                <a:moveTo>
                  <a:pt x="659880" y="1359394"/>
                </a:moveTo>
                <a:cubicBezTo>
                  <a:pt x="705515" y="1359394"/>
                  <a:pt x="742365" y="1396459"/>
                  <a:pt x="742365" y="1441880"/>
                </a:cubicBezTo>
                <a:cubicBezTo>
                  <a:pt x="742365" y="1487301"/>
                  <a:pt x="705515" y="1524366"/>
                  <a:pt x="659880" y="1524366"/>
                </a:cubicBezTo>
                <a:cubicBezTo>
                  <a:pt x="614245" y="1524366"/>
                  <a:pt x="577395" y="1487515"/>
                  <a:pt x="577395" y="1441880"/>
                </a:cubicBezTo>
                <a:cubicBezTo>
                  <a:pt x="577395" y="1396459"/>
                  <a:pt x="614245" y="1359394"/>
                  <a:pt x="659880" y="1359394"/>
                </a:cubicBezTo>
                <a:close/>
                <a:moveTo>
                  <a:pt x="82485" y="1359394"/>
                </a:moveTo>
                <a:cubicBezTo>
                  <a:pt x="128120" y="1359608"/>
                  <a:pt x="164970" y="1396459"/>
                  <a:pt x="164970" y="1441880"/>
                </a:cubicBezTo>
                <a:cubicBezTo>
                  <a:pt x="164970" y="1487301"/>
                  <a:pt x="128120" y="1524366"/>
                  <a:pt x="82485" y="1524366"/>
                </a:cubicBezTo>
                <a:cubicBezTo>
                  <a:pt x="37064" y="1524366"/>
                  <a:pt x="0" y="1487515"/>
                  <a:pt x="0" y="1441880"/>
                </a:cubicBezTo>
                <a:cubicBezTo>
                  <a:pt x="0" y="1396459"/>
                  <a:pt x="36850" y="1359394"/>
                  <a:pt x="82485" y="1359394"/>
                </a:cubicBezTo>
                <a:close/>
                <a:moveTo>
                  <a:pt x="2391853" y="679804"/>
                </a:moveTo>
                <a:cubicBezTo>
                  <a:pt x="2437488" y="679804"/>
                  <a:pt x="2474338" y="716654"/>
                  <a:pt x="2474338" y="762290"/>
                </a:cubicBezTo>
                <a:cubicBezTo>
                  <a:pt x="2474338" y="807707"/>
                  <a:pt x="2437488" y="844775"/>
                  <a:pt x="2391853" y="844775"/>
                </a:cubicBezTo>
                <a:cubicBezTo>
                  <a:pt x="2346432" y="844775"/>
                  <a:pt x="2309367" y="807925"/>
                  <a:pt x="2309367" y="762290"/>
                </a:cubicBezTo>
                <a:cubicBezTo>
                  <a:pt x="2309367" y="716868"/>
                  <a:pt x="2346218" y="679804"/>
                  <a:pt x="2391853" y="679804"/>
                </a:cubicBezTo>
                <a:close/>
                <a:moveTo>
                  <a:pt x="1814671" y="679804"/>
                </a:moveTo>
                <a:cubicBezTo>
                  <a:pt x="1860092" y="679804"/>
                  <a:pt x="1897156" y="716654"/>
                  <a:pt x="1897156" y="762290"/>
                </a:cubicBezTo>
                <a:cubicBezTo>
                  <a:pt x="1897156" y="807707"/>
                  <a:pt x="1860306" y="844775"/>
                  <a:pt x="1814671" y="844775"/>
                </a:cubicBezTo>
                <a:cubicBezTo>
                  <a:pt x="1769250" y="844775"/>
                  <a:pt x="1732186" y="807925"/>
                  <a:pt x="1732186" y="762290"/>
                </a:cubicBezTo>
                <a:cubicBezTo>
                  <a:pt x="1732186" y="716868"/>
                  <a:pt x="1769036" y="679804"/>
                  <a:pt x="1814671" y="679804"/>
                </a:cubicBezTo>
                <a:close/>
                <a:moveTo>
                  <a:pt x="1237275" y="679804"/>
                </a:moveTo>
                <a:cubicBezTo>
                  <a:pt x="1282910" y="679804"/>
                  <a:pt x="1319760" y="716654"/>
                  <a:pt x="1319760" y="762290"/>
                </a:cubicBezTo>
                <a:cubicBezTo>
                  <a:pt x="1319760" y="807707"/>
                  <a:pt x="1282910" y="844775"/>
                  <a:pt x="1237275" y="844775"/>
                </a:cubicBezTo>
                <a:cubicBezTo>
                  <a:pt x="1191854" y="844775"/>
                  <a:pt x="1154790" y="807925"/>
                  <a:pt x="1154790" y="762290"/>
                </a:cubicBezTo>
                <a:cubicBezTo>
                  <a:pt x="1154790" y="716868"/>
                  <a:pt x="1191640" y="679804"/>
                  <a:pt x="1237275" y="679804"/>
                </a:cubicBezTo>
                <a:close/>
                <a:moveTo>
                  <a:pt x="659880" y="679804"/>
                </a:moveTo>
                <a:cubicBezTo>
                  <a:pt x="705515" y="679804"/>
                  <a:pt x="742365" y="716654"/>
                  <a:pt x="742365" y="762290"/>
                </a:cubicBezTo>
                <a:cubicBezTo>
                  <a:pt x="742365" y="807707"/>
                  <a:pt x="705515" y="844775"/>
                  <a:pt x="659880" y="844775"/>
                </a:cubicBezTo>
                <a:cubicBezTo>
                  <a:pt x="614245" y="844775"/>
                  <a:pt x="577395" y="807925"/>
                  <a:pt x="577395" y="762290"/>
                </a:cubicBezTo>
                <a:cubicBezTo>
                  <a:pt x="577395" y="716868"/>
                  <a:pt x="614245" y="679804"/>
                  <a:pt x="659880" y="679804"/>
                </a:cubicBezTo>
                <a:close/>
                <a:moveTo>
                  <a:pt x="82485" y="679804"/>
                </a:moveTo>
                <a:cubicBezTo>
                  <a:pt x="128120" y="679804"/>
                  <a:pt x="164970" y="716654"/>
                  <a:pt x="164970" y="762290"/>
                </a:cubicBezTo>
                <a:cubicBezTo>
                  <a:pt x="164970" y="807707"/>
                  <a:pt x="128120" y="844775"/>
                  <a:pt x="82485" y="844775"/>
                </a:cubicBezTo>
                <a:cubicBezTo>
                  <a:pt x="37064" y="844775"/>
                  <a:pt x="0" y="807925"/>
                  <a:pt x="0" y="762290"/>
                </a:cubicBezTo>
                <a:cubicBezTo>
                  <a:pt x="0" y="716868"/>
                  <a:pt x="36850" y="679804"/>
                  <a:pt x="82485" y="679804"/>
                </a:cubicBezTo>
                <a:close/>
                <a:moveTo>
                  <a:pt x="2392071" y="0"/>
                </a:moveTo>
                <a:cubicBezTo>
                  <a:pt x="2437626" y="0"/>
                  <a:pt x="2474556" y="36930"/>
                  <a:pt x="2474556" y="82486"/>
                </a:cubicBezTo>
                <a:cubicBezTo>
                  <a:pt x="2474556" y="128041"/>
                  <a:pt x="2437626" y="164971"/>
                  <a:pt x="2392071" y="164971"/>
                </a:cubicBezTo>
                <a:cubicBezTo>
                  <a:pt x="2346515" y="164971"/>
                  <a:pt x="2309585" y="128041"/>
                  <a:pt x="2309585" y="82486"/>
                </a:cubicBezTo>
                <a:cubicBezTo>
                  <a:pt x="2309585" y="36930"/>
                  <a:pt x="2346515" y="0"/>
                  <a:pt x="2392071" y="0"/>
                </a:cubicBezTo>
                <a:close/>
                <a:moveTo>
                  <a:pt x="1814674" y="0"/>
                </a:moveTo>
                <a:cubicBezTo>
                  <a:pt x="1860229" y="0"/>
                  <a:pt x="1897159" y="36930"/>
                  <a:pt x="1897159" y="82486"/>
                </a:cubicBezTo>
                <a:cubicBezTo>
                  <a:pt x="1897159" y="128041"/>
                  <a:pt x="1860229" y="164971"/>
                  <a:pt x="1814674" y="164971"/>
                </a:cubicBezTo>
                <a:cubicBezTo>
                  <a:pt x="1769119" y="164971"/>
                  <a:pt x="1732189" y="128041"/>
                  <a:pt x="1732189" y="82486"/>
                </a:cubicBezTo>
                <a:cubicBezTo>
                  <a:pt x="1732189" y="36930"/>
                  <a:pt x="1769119" y="0"/>
                  <a:pt x="1814674" y="0"/>
                </a:cubicBezTo>
                <a:close/>
                <a:moveTo>
                  <a:pt x="1237275" y="0"/>
                </a:moveTo>
                <a:cubicBezTo>
                  <a:pt x="1282910" y="0"/>
                  <a:pt x="1319760" y="37064"/>
                  <a:pt x="1319760" y="82486"/>
                </a:cubicBezTo>
                <a:cubicBezTo>
                  <a:pt x="1319760" y="127903"/>
                  <a:pt x="1282910" y="164968"/>
                  <a:pt x="1237275" y="164968"/>
                </a:cubicBezTo>
                <a:cubicBezTo>
                  <a:pt x="1191854" y="164968"/>
                  <a:pt x="1154790" y="128121"/>
                  <a:pt x="1154790" y="82486"/>
                </a:cubicBezTo>
                <a:cubicBezTo>
                  <a:pt x="1154790" y="37064"/>
                  <a:pt x="1191640" y="0"/>
                  <a:pt x="1237275" y="0"/>
                </a:cubicBezTo>
                <a:close/>
                <a:moveTo>
                  <a:pt x="659880" y="0"/>
                </a:moveTo>
                <a:cubicBezTo>
                  <a:pt x="705435" y="0"/>
                  <a:pt x="742365" y="36930"/>
                  <a:pt x="742365" y="82486"/>
                </a:cubicBezTo>
                <a:cubicBezTo>
                  <a:pt x="742365" y="128041"/>
                  <a:pt x="705435" y="164971"/>
                  <a:pt x="659880" y="164971"/>
                </a:cubicBezTo>
                <a:cubicBezTo>
                  <a:pt x="614325" y="164971"/>
                  <a:pt x="577395" y="128041"/>
                  <a:pt x="577395" y="82486"/>
                </a:cubicBezTo>
                <a:cubicBezTo>
                  <a:pt x="577395" y="36930"/>
                  <a:pt x="614325" y="0"/>
                  <a:pt x="659880" y="0"/>
                </a:cubicBezTo>
                <a:close/>
                <a:moveTo>
                  <a:pt x="82485" y="0"/>
                </a:moveTo>
                <a:cubicBezTo>
                  <a:pt x="128120" y="0"/>
                  <a:pt x="164970" y="37064"/>
                  <a:pt x="164970" y="82486"/>
                </a:cubicBezTo>
                <a:cubicBezTo>
                  <a:pt x="164970" y="127903"/>
                  <a:pt x="128120" y="164968"/>
                  <a:pt x="82485" y="164968"/>
                </a:cubicBezTo>
                <a:cubicBezTo>
                  <a:pt x="37064" y="164968"/>
                  <a:pt x="0" y="128121"/>
                  <a:pt x="0" y="82486"/>
                </a:cubicBezTo>
                <a:cubicBezTo>
                  <a:pt x="0" y="37064"/>
                  <a:pt x="36850" y="0"/>
                  <a:pt x="824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62639" y="758431"/>
            <a:ext cx="2294931" cy="20645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04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38B81A-F309-49A7-A8B1-6920C56CA2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50202A77-3175-4CEC-A047-64D54BBE1C85}"/>
              </a:ext>
            </a:extLst>
          </p:cNvPr>
          <p:cNvSpPr txBox="1"/>
          <p:nvPr/>
        </p:nvSpPr>
        <p:spPr>
          <a:xfrm>
            <a:off x="962640" y="3777594"/>
            <a:ext cx="4405862" cy="462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Project Progress and Future Plans</a:t>
            </a:r>
          </a:p>
        </p:txBody>
      </p:sp>
    </p:spTree>
    <p:extLst>
      <p:ext uri="{BB962C8B-B14F-4D97-AF65-F5344CB8AC3E}">
        <p14:creationId xmlns:p14="http://schemas.microsoft.com/office/powerpoint/2010/main" val="2873633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2804017" y="1873332"/>
            <a:ext cx="6583966" cy="1436288"/>
          </a:xfrm>
          <a:prstGeom prst="triangl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91000">
                <a:schemeClr val="bg1">
                  <a:alpha val="0"/>
                </a:schemeClr>
              </a:gs>
            </a:gsLst>
            <a:lin ang="54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274320" tIns="0" rIns="274320" bIns="1280160" rtlCol="0" anchor="b"/>
          <a:lstStyle/>
          <a:p>
            <a:pPr algn="ctr">
              <a:lnSpc>
                <a:spcPct val="13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5476875" y="1344887"/>
            <a:ext cx="1238250" cy="123825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1"/>
            </p:custDataLst>
          </p:nvPr>
        </p:nvSpPr>
        <p:spPr>
          <a:xfrm>
            <a:off x="6715127" y="2957516"/>
            <a:ext cx="4219574" cy="679763"/>
          </a:xfrm>
          <a:prstGeom prst="rect">
            <a:avLst/>
          </a:prstGeom>
          <a:noFill/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20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未来规划</a:t>
            </a:r>
            <a:endParaRPr kumimoji="1" lang="zh-CN" altLang="en-US" sz="2000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2"/>
            </p:custDataLst>
          </p:nvPr>
        </p:nvSpPr>
        <p:spPr>
          <a:xfrm>
            <a:off x="1260475" y="3798794"/>
            <a:ext cx="4216400" cy="2337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完成了</a:t>
            </a:r>
            <a:r>
              <a:rPr kumimoji="1" lang="en-US" altLang="zh-CN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DR</a:t>
            </a: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检测的算法调研工作。</a:t>
            </a:r>
            <a:endParaRPr kumimoji="1" lang="en-US" altLang="zh-CN" sz="1400" dirty="0">
              <a:ln w="12700">
                <a:noFill/>
              </a:ln>
              <a:solidFill>
                <a:schemeClr val="accent6">
                  <a:lumMod val="50000"/>
                </a:scheme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论文通过比较多种</a:t>
            </a:r>
            <a:r>
              <a:rPr kumimoji="1" lang="en-US" altLang="zh-CN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CNN</a:t>
            </a: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架构，展示了深度学习在糖尿病视网膜病变检测中的应用潜力。</a:t>
            </a:r>
            <a:endParaRPr kumimoji="1" lang="en-US" altLang="zh-CN" sz="1400" dirty="0">
              <a:ln w="12700">
                <a:noFill/>
              </a:ln>
              <a:solidFill>
                <a:schemeClr val="accent6">
                  <a:lumMod val="50000"/>
                </a:scheme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zh-CN" sz="1400" dirty="0" err="1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DiabRetNet</a:t>
            </a: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在准确率上表现最佳，达到了</a:t>
            </a:r>
            <a:r>
              <a:rPr kumimoji="1" lang="en-US" altLang="zh-CN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93.79%</a:t>
            </a: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的准确率。</a:t>
            </a:r>
            <a:endParaRPr kumimoji="1" lang="en-US" altLang="zh-CN" sz="1400" dirty="0">
              <a:ln w="12700">
                <a:noFill/>
              </a:ln>
              <a:solidFill>
                <a:schemeClr val="accent6">
                  <a:lumMod val="50000"/>
                </a:scheme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数据增强和图像预处理对模型性能有显著影响。</a:t>
            </a:r>
            <a:endParaRPr kumimoji="1" lang="zh-CN" altLang="en-US" dirty="0">
              <a:solidFill>
                <a:schemeClr val="accent6">
                  <a:lumMod val="50000"/>
                </a:schemeClr>
              </a:solidFill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3"/>
            </p:custDataLst>
          </p:nvPr>
        </p:nvSpPr>
        <p:spPr>
          <a:xfrm>
            <a:off x="6715125" y="3798794"/>
            <a:ext cx="4219575" cy="23353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复现</a:t>
            </a:r>
            <a:r>
              <a:rPr kumimoji="1" lang="en-US" altLang="zh-CN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U-Net</a:t>
            </a: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、</a:t>
            </a:r>
            <a:r>
              <a:rPr lang="en-US" altLang="zh-CN" sz="1400" dirty="0" err="1"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</a:rPr>
              <a:t>DiabRetNet</a:t>
            </a:r>
            <a:r>
              <a:rPr lang="zh-CN" altLang="en-US" sz="1400" dirty="0"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</a:rPr>
              <a:t>等</a:t>
            </a:r>
            <a:r>
              <a:rPr lang="en-US" altLang="zh-CN" sz="1400" dirty="0"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</a:rPr>
              <a:t>CNN</a:t>
            </a:r>
            <a:r>
              <a:rPr lang="zh-CN" altLang="en-US" sz="1400" dirty="0"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</a:rPr>
              <a:t>架构模型。</a:t>
            </a:r>
            <a:endParaRPr kumimoji="1" lang="en-US" altLang="zh-CN" sz="1400" dirty="0">
              <a:ln w="12700">
                <a:noFill/>
              </a:ln>
              <a:solidFill>
                <a:schemeClr val="accent6">
                  <a:lumMod val="50000"/>
                </a:scheme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考虑算力服务器的租赁，使用强大</a:t>
            </a:r>
            <a:r>
              <a:rPr kumimoji="1" lang="en-US" altLang="zh-CN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GPU</a:t>
            </a: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来加速训练过程。</a:t>
            </a:r>
            <a:endParaRPr kumimoji="1" lang="en-US" altLang="zh-CN" sz="1400" dirty="0">
              <a:ln w="12700">
                <a:noFill/>
              </a:ln>
              <a:solidFill>
                <a:schemeClr val="accent6">
                  <a:lumMod val="50000"/>
                </a:scheme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整理并规范数据集格式，对数据集进行图像预处理。</a:t>
            </a:r>
            <a:endParaRPr kumimoji="1" lang="en-US" altLang="zh-CN" sz="1400" dirty="0">
              <a:ln w="12700">
                <a:noFill/>
              </a:ln>
              <a:solidFill>
                <a:schemeClr val="accent6">
                  <a:lumMod val="50000"/>
                </a:scheme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chemeClr val="accent6">
                    <a:lumMod val="50000"/>
                  </a:scheme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解决数据集不平衡问题，特别是某些类别的样本较少的情况。</a:t>
            </a:r>
            <a:endParaRPr kumimoji="1" lang="zh-CN" altLang="en-US" dirty="0">
              <a:solidFill>
                <a:schemeClr val="accent6">
                  <a:lumMod val="50000"/>
                </a:schemeClr>
              </a:solidFill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5801631" y="1676400"/>
            <a:ext cx="588739" cy="580472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4"/>
            </p:custDataLst>
          </p:nvPr>
        </p:nvSpPr>
        <p:spPr>
          <a:xfrm>
            <a:off x="1267618" y="2957516"/>
            <a:ext cx="4209366" cy="679763"/>
          </a:xfrm>
          <a:prstGeom prst="rect">
            <a:avLst/>
          </a:prstGeom>
          <a:noFill/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20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项目进展</a:t>
            </a:r>
            <a:endParaRPr kumimoji="1" lang="en-US" altLang="zh-CN" sz="2000" b="1" dirty="0">
              <a:ln w="12700">
                <a:noFill/>
              </a:ln>
              <a:solidFill>
                <a:srgbClr val="0769FF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 CN Bold" panose="020B08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charset="-122"/>
              </a:rPr>
              <a:t>项目进展与未来规划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6C0888F-821D-4C02-B2F0-2051A0F9B31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3546353" y="950518"/>
            <a:ext cx="2384906" cy="58273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Contents</a:t>
            </a:r>
            <a:endParaRPr kumimoji="1" lang="zh-CN" altLang="en-US" sz="2800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cxnSp>
        <p:nvCxnSpPr>
          <p:cNvPr id="4" name="标题 1"/>
          <p:cNvCxnSpPr/>
          <p:nvPr/>
        </p:nvCxnSpPr>
        <p:spPr>
          <a:xfrm flipH="1">
            <a:off x="3546353" y="1659920"/>
            <a:ext cx="4558651" cy="0"/>
          </a:xfrm>
          <a:prstGeom prst="line">
            <a:avLst/>
          </a:prstGeom>
          <a:noFill/>
          <a:ln w="12700" cap="sq">
            <a:solidFill>
              <a:schemeClr val="tx1"/>
            </a:solidFill>
            <a:miter/>
          </a:ln>
        </p:spPr>
      </p:cxnSp>
      <p:sp>
        <p:nvSpPr>
          <p:cNvPr id="5" name="标题 1"/>
          <p:cNvSpPr txBox="1"/>
          <p:nvPr/>
        </p:nvSpPr>
        <p:spPr>
          <a:xfrm>
            <a:off x="6127809" y="1116008"/>
            <a:ext cx="692328" cy="41624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目录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3546353" y="1965746"/>
            <a:ext cx="628112" cy="69775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1.</a:t>
            </a:r>
            <a:endParaRPr kumimoji="1" lang="zh-CN" altLang="en-US" sz="3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174465" y="1966032"/>
            <a:ext cx="5691430" cy="798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基于</a:t>
            </a:r>
            <a:r>
              <a:rPr kumimoji="1" lang="en-US" altLang="zh-CN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RGB</a:t>
            </a:r>
            <a:r>
              <a:rPr kumimoji="1" lang="zh-CN" altLang="en-US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图像的语义分割任务</a:t>
            </a:r>
            <a:endParaRPr kumimoji="1" lang="en-US" altLang="zh-CN" sz="22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M" panose="0002060004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Semantic Segmentation Task Based on RGB Images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-1" y="0"/>
            <a:ext cx="2657476" cy="6858000"/>
          </a:xfrm>
          <a:prstGeom prst="rect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1095880" y="0"/>
            <a:ext cx="169707" cy="6858000"/>
          </a:xfrm>
          <a:prstGeom prst="rect">
            <a:avLst/>
          </a:prstGeom>
          <a:solidFill>
            <a:schemeClr val="bg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713739" y="0"/>
            <a:ext cx="169707" cy="6858000"/>
          </a:xfrm>
          <a:prstGeom prst="rect">
            <a:avLst/>
          </a:prstGeom>
          <a:solidFill>
            <a:schemeClr val="bg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331597" y="0"/>
            <a:ext cx="169707" cy="6858000"/>
          </a:xfrm>
          <a:prstGeom prst="rect">
            <a:avLst/>
          </a:prstGeom>
          <a:solidFill>
            <a:schemeClr val="bg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4BCB22BE-160B-4DC0-8D2E-F93A9E5ACA72}"/>
              </a:ext>
            </a:extLst>
          </p:cNvPr>
          <p:cNvSpPr txBox="1"/>
          <p:nvPr/>
        </p:nvSpPr>
        <p:spPr>
          <a:xfrm>
            <a:off x="3546353" y="2951180"/>
            <a:ext cx="628112" cy="69775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2.</a:t>
            </a:r>
            <a:endParaRPr kumimoji="1" lang="zh-CN" altLang="en-US" sz="3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3" name="标题 1">
            <a:extLst>
              <a:ext uri="{FF2B5EF4-FFF2-40B4-BE49-F238E27FC236}">
                <a16:creationId xmlns:a16="http://schemas.microsoft.com/office/drawing/2014/main" id="{B41C7BB1-5AC5-43BB-B6EF-565EC159CDCE}"/>
              </a:ext>
            </a:extLst>
          </p:cNvPr>
          <p:cNvSpPr txBox="1"/>
          <p:nvPr/>
        </p:nvSpPr>
        <p:spPr>
          <a:xfrm>
            <a:off x="4174465" y="2951466"/>
            <a:ext cx="3843070" cy="798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传统方法</a:t>
            </a:r>
            <a:endParaRPr kumimoji="1" lang="en-US" altLang="zh-CN" sz="22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M" panose="0002060004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Traditional Methods</a:t>
            </a:r>
          </a:p>
        </p:txBody>
      </p:sp>
      <p:sp>
        <p:nvSpPr>
          <p:cNvPr id="35" name="标题 1">
            <a:extLst>
              <a:ext uri="{FF2B5EF4-FFF2-40B4-BE49-F238E27FC236}">
                <a16:creationId xmlns:a16="http://schemas.microsoft.com/office/drawing/2014/main" id="{6C75099B-B167-4262-8E01-601231FF2A76}"/>
              </a:ext>
            </a:extLst>
          </p:cNvPr>
          <p:cNvSpPr txBox="1"/>
          <p:nvPr/>
        </p:nvSpPr>
        <p:spPr>
          <a:xfrm>
            <a:off x="3546353" y="3936614"/>
            <a:ext cx="628112" cy="69775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3.</a:t>
            </a:r>
            <a:endParaRPr kumimoji="1" lang="zh-CN" altLang="en-US" sz="3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6" name="标题 1">
            <a:extLst>
              <a:ext uri="{FF2B5EF4-FFF2-40B4-BE49-F238E27FC236}">
                <a16:creationId xmlns:a16="http://schemas.microsoft.com/office/drawing/2014/main" id="{A330F807-42DC-448B-BD6D-A45C4AA0E89E}"/>
              </a:ext>
            </a:extLst>
          </p:cNvPr>
          <p:cNvSpPr txBox="1"/>
          <p:nvPr/>
        </p:nvSpPr>
        <p:spPr>
          <a:xfrm>
            <a:off x="4174465" y="3936900"/>
            <a:ext cx="3843070" cy="798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基于深度学习的方法</a:t>
            </a:r>
            <a:endParaRPr kumimoji="1" lang="en-US" altLang="zh-CN" sz="22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M" panose="0002060004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Deep Learning-Based Methods</a:t>
            </a:r>
          </a:p>
        </p:txBody>
      </p:sp>
      <p:sp>
        <p:nvSpPr>
          <p:cNvPr id="38" name="标题 1">
            <a:extLst>
              <a:ext uri="{FF2B5EF4-FFF2-40B4-BE49-F238E27FC236}">
                <a16:creationId xmlns:a16="http://schemas.microsoft.com/office/drawing/2014/main" id="{093A5F41-CF86-4C59-90AE-283BE78B7B01}"/>
              </a:ext>
            </a:extLst>
          </p:cNvPr>
          <p:cNvSpPr txBox="1"/>
          <p:nvPr/>
        </p:nvSpPr>
        <p:spPr>
          <a:xfrm>
            <a:off x="3546353" y="4922048"/>
            <a:ext cx="628112" cy="69775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4.</a:t>
            </a:r>
            <a:endParaRPr kumimoji="1" lang="zh-CN" altLang="en-US" sz="3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9" name="标题 1">
            <a:extLst>
              <a:ext uri="{FF2B5EF4-FFF2-40B4-BE49-F238E27FC236}">
                <a16:creationId xmlns:a16="http://schemas.microsoft.com/office/drawing/2014/main" id="{CE0CDE7A-15E7-4BBC-BC17-63900D434250}"/>
              </a:ext>
            </a:extLst>
          </p:cNvPr>
          <p:cNvSpPr txBox="1"/>
          <p:nvPr/>
        </p:nvSpPr>
        <p:spPr>
          <a:xfrm>
            <a:off x="4174465" y="4922334"/>
            <a:ext cx="3843070" cy="798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项目进展与未来规划</a:t>
            </a:r>
            <a:endParaRPr kumimoji="1" lang="en-US" altLang="zh-CN" sz="22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M" panose="0002060004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Project Progress and Future Plans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7BE2E134-4488-4AA9-AD60-59956B0E27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23" name="标题 1">
            <a:extLst>
              <a:ext uri="{FF2B5EF4-FFF2-40B4-BE49-F238E27FC236}">
                <a16:creationId xmlns:a16="http://schemas.microsoft.com/office/drawing/2014/main" id="{0D85DD98-FCB4-4835-B4CA-57E58A1B0A20}"/>
              </a:ext>
            </a:extLst>
          </p:cNvPr>
          <p:cNvSpPr txBox="1"/>
          <p:nvPr/>
        </p:nvSpPr>
        <p:spPr>
          <a:xfrm>
            <a:off x="3546353" y="5907482"/>
            <a:ext cx="628112" cy="69775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5.</a:t>
            </a:r>
            <a:endParaRPr kumimoji="1" lang="zh-CN" altLang="en-US" sz="3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5DC752DE-B077-4D02-985A-2E9C7EEA8AD3}"/>
              </a:ext>
            </a:extLst>
          </p:cNvPr>
          <p:cNvSpPr txBox="1"/>
          <p:nvPr/>
        </p:nvSpPr>
        <p:spPr>
          <a:xfrm>
            <a:off x="4174465" y="5907768"/>
            <a:ext cx="3843070" cy="798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参考文献</a:t>
            </a:r>
            <a:endParaRPr kumimoji="1" lang="en-US" altLang="zh-CN" sz="22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M" panose="0002060004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References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200162" y="658790"/>
            <a:ext cx="8991838" cy="6199210"/>
          </a:xfrm>
          <a:custGeom>
            <a:avLst/>
            <a:gdLst>
              <a:gd name="connsiteX0" fmla="*/ 8991838 w 8991838"/>
              <a:gd name="connsiteY0" fmla="*/ 0 h 6199210"/>
              <a:gd name="connsiteX1" fmla="*/ 8991838 w 8991838"/>
              <a:gd name="connsiteY1" fmla="*/ 6199210 h 6199210"/>
              <a:gd name="connsiteX2" fmla="*/ 0 w 8991838"/>
              <a:gd name="connsiteY2" fmla="*/ 6199210 h 6199210"/>
              <a:gd name="connsiteX3" fmla="*/ 150053 w 8991838"/>
              <a:gd name="connsiteY3" fmla="*/ 5928560 h 6199210"/>
              <a:gd name="connsiteX4" fmla="*/ 8705787 w 8991838"/>
              <a:gd name="connsiteY4" fmla="*/ 38524 h 6199210"/>
            </a:gdLst>
            <a:ahLst/>
            <a:cxnLst/>
            <a:rect l="l" t="t" r="r" b="b"/>
            <a:pathLst>
              <a:path w="8991838" h="6199210">
                <a:moveTo>
                  <a:pt x="8991838" y="0"/>
                </a:moveTo>
                <a:lnTo>
                  <a:pt x="8991838" y="6199210"/>
                </a:lnTo>
                <a:lnTo>
                  <a:pt x="0" y="6199210"/>
                </a:lnTo>
                <a:lnTo>
                  <a:pt x="150053" y="5928560"/>
                </a:lnTo>
                <a:cubicBezTo>
                  <a:pt x="2647386" y="1569992"/>
                  <a:pt x="6513238" y="364952"/>
                  <a:pt x="8705787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962639" y="3082532"/>
            <a:ext cx="4244341" cy="6950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参考文献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368503" y="651777"/>
            <a:ext cx="6823497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907644" y="4674844"/>
            <a:ext cx="2474556" cy="1524366"/>
          </a:xfrm>
          <a:custGeom>
            <a:avLst/>
            <a:gdLst>
              <a:gd name="connsiteX0" fmla="*/ 2391853 w 2474556"/>
              <a:gd name="connsiteY0" fmla="*/ 1359394 h 1524366"/>
              <a:gd name="connsiteX1" fmla="*/ 2474338 w 2474556"/>
              <a:gd name="connsiteY1" fmla="*/ 1441880 h 1524366"/>
              <a:gd name="connsiteX2" fmla="*/ 2391853 w 2474556"/>
              <a:gd name="connsiteY2" fmla="*/ 1524366 h 1524366"/>
              <a:gd name="connsiteX3" fmla="*/ 2309367 w 2474556"/>
              <a:gd name="connsiteY3" fmla="*/ 1441880 h 1524366"/>
              <a:gd name="connsiteX4" fmla="*/ 2391853 w 2474556"/>
              <a:gd name="connsiteY4" fmla="*/ 1359394 h 1524366"/>
              <a:gd name="connsiteX5" fmla="*/ 1814671 w 2474556"/>
              <a:gd name="connsiteY5" fmla="*/ 1359394 h 1524366"/>
              <a:gd name="connsiteX6" fmla="*/ 1897156 w 2474556"/>
              <a:gd name="connsiteY6" fmla="*/ 1441880 h 1524366"/>
              <a:gd name="connsiteX7" fmla="*/ 1814671 w 2474556"/>
              <a:gd name="connsiteY7" fmla="*/ 1524366 h 1524366"/>
              <a:gd name="connsiteX8" fmla="*/ 1732186 w 2474556"/>
              <a:gd name="connsiteY8" fmla="*/ 1441880 h 1524366"/>
              <a:gd name="connsiteX9" fmla="*/ 1814671 w 2474556"/>
              <a:gd name="connsiteY9" fmla="*/ 1359394 h 1524366"/>
              <a:gd name="connsiteX10" fmla="*/ 1237275 w 2474556"/>
              <a:gd name="connsiteY10" fmla="*/ 1359394 h 1524366"/>
              <a:gd name="connsiteX11" fmla="*/ 1319760 w 2474556"/>
              <a:gd name="connsiteY11" fmla="*/ 1441880 h 1524366"/>
              <a:gd name="connsiteX12" fmla="*/ 1237275 w 2474556"/>
              <a:gd name="connsiteY12" fmla="*/ 1524366 h 1524366"/>
              <a:gd name="connsiteX13" fmla="*/ 1154790 w 2474556"/>
              <a:gd name="connsiteY13" fmla="*/ 1441880 h 1524366"/>
              <a:gd name="connsiteX14" fmla="*/ 1237275 w 2474556"/>
              <a:gd name="connsiteY14" fmla="*/ 1359394 h 1524366"/>
              <a:gd name="connsiteX15" fmla="*/ 659880 w 2474556"/>
              <a:gd name="connsiteY15" fmla="*/ 1359394 h 1524366"/>
              <a:gd name="connsiteX16" fmla="*/ 742365 w 2474556"/>
              <a:gd name="connsiteY16" fmla="*/ 1441880 h 1524366"/>
              <a:gd name="connsiteX17" fmla="*/ 659880 w 2474556"/>
              <a:gd name="connsiteY17" fmla="*/ 1524366 h 1524366"/>
              <a:gd name="connsiteX18" fmla="*/ 577395 w 2474556"/>
              <a:gd name="connsiteY18" fmla="*/ 1441880 h 1524366"/>
              <a:gd name="connsiteX19" fmla="*/ 659880 w 2474556"/>
              <a:gd name="connsiteY19" fmla="*/ 1359394 h 1524366"/>
              <a:gd name="connsiteX20" fmla="*/ 82485 w 2474556"/>
              <a:gd name="connsiteY20" fmla="*/ 1359394 h 1524366"/>
              <a:gd name="connsiteX21" fmla="*/ 164970 w 2474556"/>
              <a:gd name="connsiteY21" fmla="*/ 1441880 h 1524366"/>
              <a:gd name="connsiteX22" fmla="*/ 82485 w 2474556"/>
              <a:gd name="connsiteY22" fmla="*/ 1524366 h 1524366"/>
              <a:gd name="connsiteX23" fmla="*/ 0 w 2474556"/>
              <a:gd name="connsiteY23" fmla="*/ 1441880 h 1524366"/>
              <a:gd name="connsiteX24" fmla="*/ 82485 w 2474556"/>
              <a:gd name="connsiteY24" fmla="*/ 1359394 h 1524366"/>
              <a:gd name="connsiteX25" fmla="*/ 2391853 w 2474556"/>
              <a:gd name="connsiteY25" fmla="*/ 679804 h 1524366"/>
              <a:gd name="connsiteX26" fmla="*/ 2474338 w 2474556"/>
              <a:gd name="connsiteY26" fmla="*/ 762290 h 1524366"/>
              <a:gd name="connsiteX27" fmla="*/ 2391853 w 2474556"/>
              <a:gd name="connsiteY27" fmla="*/ 844775 h 1524366"/>
              <a:gd name="connsiteX28" fmla="*/ 2309367 w 2474556"/>
              <a:gd name="connsiteY28" fmla="*/ 762290 h 1524366"/>
              <a:gd name="connsiteX29" fmla="*/ 2391853 w 2474556"/>
              <a:gd name="connsiteY29" fmla="*/ 679804 h 1524366"/>
              <a:gd name="connsiteX30" fmla="*/ 1814671 w 2474556"/>
              <a:gd name="connsiteY30" fmla="*/ 679804 h 1524366"/>
              <a:gd name="connsiteX31" fmla="*/ 1897156 w 2474556"/>
              <a:gd name="connsiteY31" fmla="*/ 762290 h 1524366"/>
              <a:gd name="connsiteX32" fmla="*/ 1814671 w 2474556"/>
              <a:gd name="connsiteY32" fmla="*/ 844775 h 1524366"/>
              <a:gd name="connsiteX33" fmla="*/ 1732186 w 2474556"/>
              <a:gd name="connsiteY33" fmla="*/ 762290 h 1524366"/>
              <a:gd name="connsiteX34" fmla="*/ 1814671 w 2474556"/>
              <a:gd name="connsiteY34" fmla="*/ 679804 h 1524366"/>
              <a:gd name="connsiteX35" fmla="*/ 1237275 w 2474556"/>
              <a:gd name="connsiteY35" fmla="*/ 679804 h 1524366"/>
              <a:gd name="connsiteX36" fmla="*/ 1319760 w 2474556"/>
              <a:gd name="connsiteY36" fmla="*/ 762290 h 1524366"/>
              <a:gd name="connsiteX37" fmla="*/ 1237275 w 2474556"/>
              <a:gd name="connsiteY37" fmla="*/ 844775 h 1524366"/>
              <a:gd name="connsiteX38" fmla="*/ 1154790 w 2474556"/>
              <a:gd name="connsiteY38" fmla="*/ 762290 h 1524366"/>
              <a:gd name="connsiteX39" fmla="*/ 1237275 w 2474556"/>
              <a:gd name="connsiteY39" fmla="*/ 679804 h 1524366"/>
              <a:gd name="connsiteX40" fmla="*/ 659880 w 2474556"/>
              <a:gd name="connsiteY40" fmla="*/ 679804 h 1524366"/>
              <a:gd name="connsiteX41" fmla="*/ 742365 w 2474556"/>
              <a:gd name="connsiteY41" fmla="*/ 762290 h 1524366"/>
              <a:gd name="connsiteX42" fmla="*/ 659880 w 2474556"/>
              <a:gd name="connsiteY42" fmla="*/ 844775 h 1524366"/>
              <a:gd name="connsiteX43" fmla="*/ 577395 w 2474556"/>
              <a:gd name="connsiteY43" fmla="*/ 762290 h 1524366"/>
              <a:gd name="connsiteX44" fmla="*/ 659880 w 2474556"/>
              <a:gd name="connsiteY44" fmla="*/ 679804 h 1524366"/>
              <a:gd name="connsiteX45" fmla="*/ 82485 w 2474556"/>
              <a:gd name="connsiteY45" fmla="*/ 679804 h 1524366"/>
              <a:gd name="connsiteX46" fmla="*/ 164970 w 2474556"/>
              <a:gd name="connsiteY46" fmla="*/ 762290 h 1524366"/>
              <a:gd name="connsiteX47" fmla="*/ 82485 w 2474556"/>
              <a:gd name="connsiteY47" fmla="*/ 844775 h 1524366"/>
              <a:gd name="connsiteX48" fmla="*/ 0 w 2474556"/>
              <a:gd name="connsiteY48" fmla="*/ 762290 h 1524366"/>
              <a:gd name="connsiteX49" fmla="*/ 82485 w 2474556"/>
              <a:gd name="connsiteY49" fmla="*/ 679804 h 1524366"/>
              <a:gd name="connsiteX50" fmla="*/ 2392071 w 2474556"/>
              <a:gd name="connsiteY50" fmla="*/ 0 h 1524366"/>
              <a:gd name="connsiteX51" fmla="*/ 2474556 w 2474556"/>
              <a:gd name="connsiteY51" fmla="*/ 82486 h 1524366"/>
              <a:gd name="connsiteX52" fmla="*/ 2392071 w 2474556"/>
              <a:gd name="connsiteY52" fmla="*/ 164971 h 1524366"/>
              <a:gd name="connsiteX53" fmla="*/ 2309585 w 2474556"/>
              <a:gd name="connsiteY53" fmla="*/ 82486 h 1524366"/>
              <a:gd name="connsiteX54" fmla="*/ 2392071 w 2474556"/>
              <a:gd name="connsiteY54" fmla="*/ 0 h 1524366"/>
              <a:gd name="connsiteX55" fmla="*/ 1814674 w 2474556"/>
              <a:gd name="connsiteY55" fmla="*/ 0 h 1524366"/>
              <a:gd name="connsiteX56" fmla="*/ 1897159 w 2474556"/>
              <a:gd name="connsiteY56" fmla="*/ 82486 h 1524366"/>
              <a:gd name="connsiteX57" fmla="*/ 1814674 w 2474556"/>
              <a:gd name="connsiteY57" fmla="*/ 164971 h 1524366"/>
              <a:gd name="connsiteX58" fmla="*/ 1732189 w 2474556"/>
              <a:gd name="connsiteY58" fmla="*/ 82486 h 1524366"/>
              <a:gd name="connsiteX59" fmla="*/ 1814674 w 2474556"/>
              <a:gd name="connsiteY59" fmla="*/ 0 h 1524366"/>
              <a:gd name="connsiteX60" fmla="*/ 1237275 w 2474556"/>
              <a:gd name="connsiteY60" fmla="*/ 0 h 1524366"/>
              <a:gd name="connsiteX61" fmla="*/ 1319760 w 2474556"/>
              <a:gd name="connsiteY61" fmla="*/ 82486 h 1524366"/>
              <a:gd name="connsiteX62" fmla="*/ 1237275 w 2474556"/>
              <a:gd name="connsiteY62" fmla="*/ 164968 h 1524366"/>
              <a:gd name="connsiteX63" fmla="*/ 1154790 w 2474556"/>
              <a:gd name="connsiteY63" fmla="*/ 82486 h 1524366"/>
              <a:gd name="connsiteX64" fmla="*/ 1237275 w 2474556"/>
              <a:gd name="connsiteY64" fmla="*/ 0 h 1524366"/>
              <a:gd name="connsiteX65" fmla="*/ 659880 w 2474556"/>
              <a:gd name="connsiteY65" fmla="*/ 0 h 1524366"/>
              <a:gd name="connsiteX66" fmla="*/ 742365 w 2474556"/>
              <a:gd name="connsiteY66" fmla="*/ 82486 h 1524366"/>
              <a:gd name="connsiteX67" fmla="*/ 659880 w 2474556"/>
              <a:gd name="connsiteY67" fmla="*/ 164971 h 1524366"/>
              <a:gd name="connsiteX68" fmla="*/ 577395 w 2474556"/>
              <a:gd name="connsiteY68" fmla="*/ 82486 h 1524366"/>
              <a:gd name="connsiteX69" fmla="*/ 659880 w 2474556"/>
              <a:gd name="connsiteY69" fmla="*/ 0 h 1524366"/>
              <a:gd name="connsiteX70" fmla="*/ 82485 w 2474556"/>
              <a:gd name="connsiteY70" fmla="*/ 0 h 1524366"/>
              <a:gd name="connsiteX71" fmla="*/ 164970 w 2474556"/>
              <a:gd name="connsiteY71" fmla="*/ 82486 h 1524366"/>
              <a:gd name="connsiteX72" fmla="*/ 82485 w 2474556"/>
              <a:gd name="connsiteY72" fmla="*/ 164968 h 1524366"/>
              <a:gd name="connsiteX73" fmla="*/ 0 w 2474556"/>
              <a:gd name="connsiteY73" fmla="*/ 82486 h 1524366"/>
              <a:gd name="connsiteX74" fmla="*/ 82485 w 2474556"/>
              <a:gd name="connsiteY74" fmla="*/ 0 h 1524366"/>
            </a:gdLst>
            <a:ahLst/>
            <a:cxnLst/>
            <a:rect l="l" t="t" r="r" b="b"/>
            <a:pathLst>
              <a:path w="2474556" h="1524366">
                <a:moveTo>
                  <a:pt x="2391853" y="1359394"/>
                </a:moveTo>
                <a:cubicBezTo>
                  <a:pt x="2437488" y="1359608"/>
                  <a:pt x="2474338" y="1396459"/>
                  <a:pt x="2474338" y="1441880"/>
                </a:cubicBezTo>
                <a:cubicBezTo>
                  <a:pt x="2474338" y="1487301"/>
                  <a:pt x="2437488" y="1524366"/>
                  <a:pt x="2391853" y="1524366"/>
                </a:cubicBezTo>
                <a:cubicBezTo>
                  <a:pt x="2346432" y="1524366"/>
                  <a:pt x="2309367" y="1487515"/>
                  <a:pt x="2309367" y="1441880"/>
                </a:cubicBezTo>
                <a:cubicBezTo>
                  <a:pt x="2309367" y="1396459"/>
                  <a:pt x="2346218" y="1359394"/>
                  <a:pt x="2391853" y="1359394"/>
                </a:cubicBezTo>
                <a:close/>
                <a:moveTo>
                  <a:pt x="1814671" y="1359394"/>
                </a:moveTo>
                <a:cubicBezTo>
                  <a:pt x="1860092" y="1359608"/>
                  <a:pt x="1897156" y="1396459"/>
                  <a:pt x="1897156" y="1441880"/>
                </a:cubicBezTo>
                <a:cubicBezTo>
                  <a:pt x="1897156" y="1487301"/>
                  <a:pt x="1860306" y="1524366"/>
                  <a:pt x="1814671" y="1524366"/>
                </a:cubicBezTo>
                <a:cubicBezTo>
                  <a:pt x="1769250" y="1524366"/>
                  <a:pt x="1732186" y="1487515"/>
                  <a:pt x="1732186" y="1441880"/>
                </a:cubicBezTo>
                <a:cubicBezTo>
                  <a:pt x="1732186" y="1396459"/>
                  <a:pt x="1769036" y="1359394"/>
                  <a:pt x="1814671" y="1359394"/>
                </a:cubicBezTo>
                <a:close/>
                <a:moveTo>
                  <a:pt x="1237275" y="1359394"/>
                </a:moveTo>
                <a:cubicBezTo>
                  <a:pt x="1282910" y="1359608"/>
                  <a:pt x="1319760" y="1396459"/>
                  <a:pt x="1319760" y="1441880"/>
                </a:cubicBezTo>
                <a:cubicBezTo>
                  <a:pt x="1319760" y="1487301"/>
                  <a:pt x="1282910" y="1524366"/>
                  <a:pt x="1237275" y="1524366"/>
                </a:cubicBezTo>
                <a:cubicBezTo>
                  <a:pt x="1191854" y="1524366"/>
                  <a:pt x="1154790" y="1487515"/>
                  <a:pt x="1154790" y="1441880"/>
                </a:cubicBezTo>
                <a:cubicBezTo>
                  <a:pt x="1154790" y="1396459"/>
                  <a:pt x="1191640" y="1359394"/>
                  <a:pt x="1237275" y="1359394"/>
                </a:cubicBezTo>
                <a:close/>
                <a:moveTo>
                  <a:pt x="659880" y="1359394"/>
                </a:moveTo>
                <a:cubicBezTo>
                  <a:pt x="705515" y="1359394"/>
                  <a:pt x="742365" y="1396459"/>
                  <a:pt x="742365" y="1441880"/>
                </a:cubicBezTo>
                <a:cubicBezTo>
                  <a:pt x="742365" y="1487301"/>
                  <a:pt x="705515" y="1524366"/>
                  <a:pt x="659880" y="1524366"/>
                </a:cubicBezTo>
                <a:cubicBezTo>
                  <a:pt x="614245" y="1524366"/>
                  <a:pt x="577395" y="1487515"/>
                  <a:pt x="577395" y="1441880"/>
                </a:cubicBezTo>
                <a:cubicBezTo>
                  <a:pt x="577395" y="1396459"/>
                  <a:pt x="614245" y="1359394"/>
                  <a:pt x="659880" y="1359394"/>
                </a:cubicBezTo>
                <a:close/>
                <a:moveTo>
                  <a:pt x="82485" y="1359394"/>
                </a:moveTo>
                <a:cubicBezTo>
                  <a:pt x="128120" y="1359608"/>
                  <a:pt x="164970" y="1396459"/>
                  <a:pt x="164970" y="1441880"/>
                </a:cubicBezTo>
                <a:cubicBezTo>
                  <a:pt x="164970" y="1487301"/>
                  <a:pt x="128120" y="1524366"/>
                  <a:pt x="82485" y="1524366"/>
                </a:cubicBezTo>
                <a:cubicBezTo>
                  <a:pt x="37064" y="1524366"/>
                  <a:pt x="0" y="1487515"/>
                  <a:pt x="0" y="1441880"/>
                </a:cubicBezTo>
                <a:cubicBezTo>
                  <a:pt x="0" y="1396459"/>
                  <a:pt x="36850" y="1359394"/>
                  <a:pt x="82485" y="1359394"/>
                </a:cubicBezTo>
                <a:close/>
                <a:moveTo>
                  <a:pt x="2391853" y="679804"/>
                </a:moveTo>
                <a:cubicBezTo>
                  <a:pt x="2437488" y="679804"/>
                  <a:pt x="2474338" y="716654"/>
                  <a:pt x="2474338" y="762290"/>
                </a:cubicBezTo>
                <a:cubicBezTo>
                  <a:pt x="2474338" y="807707"/>
                  <a:pt x="2437488" y="844775"/>
                  <a:pt x="2391853" y="844775"/>
                </a:cubicBezTo>
                <a:cubicBezTo>
                  <a:pt x="2346432" y="844775"/>
                  <a:pt x="2309367" y="807925"/>
                  <a:pt x="2309367" y="762290"/>
                </a:cubicBezTo>
                <a:cubicBezTo>
                  <a:pt x="2309367" y="716868"/>
                  <a:pt x="2346218" y="679804"/>
                  <a:pt x="2391853" y="679804"/>
                </a:cubicBezTo>
                <a:close/>
                <a:moveTo>
                  <a:pt x="1814671" y="679804"/>
                </a:moveTo>
                <a:cubicBezTo>
                  <a:pt x="1860092" y="679804"/>
                  <a:pt x="1897156" y="716654"/>
                  <a:pt x="1897156" y="762290"/>
                </a:cubicBezTo>
                <a:cubicBezTo>
                  <a:pt x="1897156" y="807707"/>
                  <a:pt x="1860306" y="844775"/>
                  <a:pt x="1814671" y="844775"/>
                </a:cubicBezTo>
                <a:cubicBezTo>
                  <a:pt x="1769250" y="844775"/>
                  <a:pt x="1732186" y="807925"/>
                  <a:pt x="1732186" y="762290"/>
                </a:cubicBezTo>
                <a:cubicBezTo>
                  <a:pt x="1732186" y="716868"/>
                  <a:pt x="1769036" y="679804"/>
                  <a:pt x="1814671" y="679804"/>
                </a:cubicBezTo>
                <a:close/>
                <a:moveTo>
                  <a:pt x="1237275" y="679804"/>
                </a:moveTo>
                <a:cubicBezTo>
                  <a:pt x="1282910" y="679804"/>
                  <a:pt x="1319760" y="716654"/>
                  <a:pt x="1319760" y="762290"/>
                </a:cubicBezTo>
                <a:cubicBezTo>
                  <a:pt x="1319760" y="807707"/>
                  <a:pt x="1282910" y="844775"/>
                  <a:pt x="1237275" y="844775"/>
                </a:cubicBezTo>
                <a:cubicBezTo>
                  <a:pt x="1191854" y="844775"/>
                  <a:pt x="1154790" y="807925"/>
                  <a:pt x="1154790" y="762290"/>
                </a:cubicBezTo>
                <a:cubicBezTo>
                  <a:pt x="1154790" y="716868"/>
                  <a:pt x="1191640" y="679804"/>
                  <a:pt x="1237275" y="679804"/>
                </a:cubicBezTo>
                <a:close/>
                <a:moveTo>
                  <a:pt x="659880" y="679804"/>
                </a:moveTo>
                <a:cubicBezTo>
                  <a:pt x="705515" y="679804"/>
                  <a:pt x="742365" y="716654"/>
                  <a:pt x="742365" y="762290"/>
                </a:cubicBezTo>
                <a:cubicBezTo>
                  <a:pt x="742365" y="807707"/>
                  <a:pt x="705515" y="844775"/>
                  <a:pt x="659880" y="844775"/>
                </a:cubicBezTo>
                <a:cubicBezTo>
                  <a:pt x="614245" y="844775"/>
                  <a:pt x="577395" y="807925"/>
                  <a:pt x="577395" y="762290"/>
                </a:cubicBezTo>
                <a:cubicBezTo>
                  <a:pt x="577395" y="716868"/>
                  <a:pt x="614245" y="679804"/>
                  <a:pt x="659880" y="679804"/>
                </a:cubicBezTo>
                <a:close/>
                <a:moveTo>
                  <a:pt x="82485" y="679804"/>
                </a:moveTo>
                <a:cubicBezTo>
                  <a:pt x="128120" y="679804"/>
                  <a:pt x="164970" y="716654"/>
                  <a:pt x="164970" y="762290"/>
                </a:cubicBezTo>
                <a:cubicBezTo>
                  <a:pt x="164970" y="807707"/>
                  <a:pt x="128120" y="844775"/>
                  <a:pt x="82485" y="844775"/>
                </a:cubicBezTo>
                <a:cubicBezTo>
                  <a:pt x="37064" y="844775"/>
                  <a:pt x="0" y="807925"/>
                  <a:pt x="0" y="762290"/>
                </a:cubicBezTo>
                <a:cubicBezTo>
                  <a:pt x="0" y="716868"/>
                  <a:pt x="36850" y="679804"/>
                  <a:pt x="82485" y="679804"/>
                </a:cubicBezTo>
                <a:close/>
                <a:moveTo>
                  <a:pt x="2392071" y="0"/>
                </a:moveTo>
                <a:cubicBezTo>
                  <a:pt x="2437626" y="0"/>
                  <a:pt x="2474556" y="36930"/>
                  <a:pt x="2474556" y="82486"/>
                </a:cubicBezTo>
                <a:cubicBezTo>
                  <a:pt x="2474556" y="128041"/>
                  <a:pt x="2437626" y="164971"/>
                  <a:pt x="2392071" y="164971"/>
                </a:cubicBezTo>
                <a:cubicBezTo>
                  <a:pt x="2346515" y="164971"/>
                  <a:pt x="2309585" y="128041"/>
                  <a:pt x="2309585" y="82486"/>
                </a:cubicBezTo>
                <a:cubicBezTo>
                  <a:pt x="2309585" y="36930"/>
                  <a:pt x="2346515" y="0"/>
                  <a:pt x="2392071" y="0"/>
                </a:cubicBezTo>
                <a:close/>
                <a:moveTo>
                  <a:pt x="1814674" y="0"/>
                </a:moveTo>
                <a:cubicBezTo>
                  <a:pt x="1860229" y="0"/>
                  <a:pt x="1897159" y="36930"/>
                  <a:pt x="1897159" y="82486"/>
                </a:cubicBezTo>
                <a:cubicBezTo>
                  <a:pt x="1897159" y="128041"/>
                  <a:pt x="1860229" y="164971"/>
                  <a:pt x="1814674" y="164971"/>
                </a:cubicBezTo>
                <a:cubicBezTo>
                  <a:pt x="1769119" y="164971"/>
                  <a:pt x="1732189" y="128041"/>
                  <a:pt x="1732189" y="82486"/>
                </a:cubicBezTo>
                <a:cubicBezTo>
                  <a:pt x="1732189" y="36930"/>
                  <a:pt x="1769119" y="0"/>
                  <a:pt x="1814674" y="0"/>
                </a:cubicBezTo>
                <a:close/>
                <a:moveTo>
                  <a:pt x="1237275" y="0"/>
                </a:moveTo>
                <a:cubicBezTo>
                  <a:pt x="1282910" y="0"/>
                  <a:pt x="1319760" y="37064"/>
                  <a:pt x="1319760" y="82486"/>
                </a:cubicBezTo>
                <a:cubicBezTo>
                  <a:pt x="1319760" y="127903"/>
                  <a:pt x="1282910" y="164968"/>
                  <a:pt x="1237275" y="164968"/>
                </a:cubicBezTo>
                <a:cubicBezTo>
                  <a:pt x="1191854" y="164968"/>
                  <a:pt x="1154790" y="128121"/>
                  <a:pt x="1154790" y="82486"/>
                </a:cubicBezTo>
                <a:cubicBezTo>
                  <a:pt x="1154790" y="37064"/>
                  <a:pt x="1191640" y="0"/>
                  <a:pt x="1237275" y="0"/>
                </a:cubicBezTo>
                <a:close/>
                <a:moveTo>
                  <a:pt x="659880" y="0"/>
                </a:moveTo>
                <a:cubicBezTo>
                  <a:pt x="705435" y="0"/>
                  <a:pt x="742365" y="36930"/>
                  <a:pt x="742365" y="82486"/>
                </a:cubicBezTo>
                <a:cubicBezTo>
                  <a:pt x="742365" y="128041"/>
                  <a:pt x="705435" y="164971"/>
                  <a:pt x="659880" y="164971"/>
                </a:cubicBezTo>
                <a:cubicBezTo>
                  <a:pt x="614325" y="164971"/>
                  <a:pt x="577395" y="128041"/>
                  <a:pt x="577395" y="82486"/>
                </a:cubicBezTo>
                <a:cubicBezTo>
                  <a:pt x="577395" y="36930"/>
                  <a:pt x="614325" y="0"/>
                  <a:pt x="659880" y="0"/>
                </a:cubicBezTo>
                <a:close/>
                <a:moveTo>
                  <a:pt x="82485" y="0"/>
                </a:moveTo>
                <a:cubicBezTo>
                  <a:pt x="128120" y="0"/>
                  <a:pt x="164970" y="37064"/>
                  <a:pt x="164970" y="82486"/>
                </a:cubicBezTo>
                <a:cubicBezTo>
                  <a:pt x="164970" y="127903"/>
                  <a:pt x="128120" y="164968"/>
                  <a:pt x="82485" y="164968"/>
                </a:cubicBezTo>
                <a:cubicBezTo>
                  <a:pt x="37064" y="164968"/>
                  <a:pt x="0" y="128121"/>
                  <a:pt x="0" y="82486"/>
                </a:cubicBezTo>
                <a:cubicBezTo>
                  <a:pt x="0" y="37064"/>
                  <a:pt x="36850" y="0"/>
                  <a:pt x="824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62639" y="758431"/>
            <a:ext cx="2294931" cy="20645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05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38B81A-F309-49A7-A8B1-6920C56CA2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50202A77-3175-4CEC-A047-64D54BBE1C85}"/>
              </a:ext>
            </a:extLst>
          </p:cNvPr>
          <p:cNvSpPr txBox="1"/>
          <p:nvPr/>
        </p:nvSpPr>
        <p:spPr>
          <a:xfrm>
            <a:off x="962640" y="3777594"/>
            <a:ext cx="3716662" cy="462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775293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参考文献</a:t>
            </a:r>
            <a:endParaRPr kumimoji="1" lang="en-US" altLang="zh-CN" sz="3200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Source Han Sans CN Bold" panose="020B0800000000000000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2706593B-B786-4CAD-802A-93B05ACED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26" name="标题 1">
            <a:extLst>
              <a:ext uri="{FF2B5EF4-FFF2-40B4-BE49-F238E27FC236}">
                <a16:creationId xmlns:a16="http://schemas.microsoft.com/office/drawing/2014/main" id="{846D882F-77B0-4482-9A53-1E634EC518F2}"/>
              </a:ext>
            </a:extLst>
          </p:cNvPr>
          <p:cNvSpPr txBox="1"/>
          <p:nvPr/>
        </p:nvSpPr>
        <p:spPr>
          <a:xfrm>
            <a:off x="370055" y="1133663"/>
            <a:ext cx="11451889" cy="54038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[1] 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崔丽娜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.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深度学习驱动的图像分割：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U-Net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、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SegNet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和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DenseASPP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的比较研究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[J].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现代计算机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,2024,30(13):36-44.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[2] 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黄晓鸣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何富运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唐晓虎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等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.U-Net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及其变体在医学图像分割中的应用研究综述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[J].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中国生物医学工程学报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,2022,41(05):567-576.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[3] Patra, P., &amp; Singh, T. (2022, December 14-16). Diabetic retinopathy detection using an improved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ResNet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50-InceptionV3 and hybrid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DiabRetNet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structures. In 2022 OITS International Conference on Information Technology (OCIT).IEEE.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[4]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Bosale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 A. A. (2024). Detection and classification of diabetic retinopathy using deep learning algorithms for segmentation to facilitate referral recommendation for test and treatment prediction.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arXiv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preprint arXiv:2401.02759.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[5]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Lalithadevi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 B., &amp;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Krishnaveni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 S. (2024). Diabetic retinopathy detection and severity classification using optimized deep learning with explainable AI technique. Multimedia Tools and Applications, 1-65.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[6] S. Mishra, S.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Hanchatee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and Z.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Saquib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,“Diabetic Retinopathy Detection using Deep Learning”, 2020 International Conference on Smart Technologies in Computing, Electrical and Electronics (ICSTCEE), 2020, pp. 515-520,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doi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: 10.1109/ICSTCEE49637.2020.9277506.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[7]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Saraa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Hosseinzzadeh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Kausani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 and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Payman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Hosseinzzadeh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Kasani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 Raza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Khazaeinezhad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 Michal J.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Wesolowski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et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al.“Diabetic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Retinopathy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Clasification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Using a Modified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Xception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Architecture”, 2019 IEEE International Symposium on the Signal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Procesing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and Information of Technology (ISSPIT), 2019.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[8] Anuj Jain, Arnav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Jalui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Jahanvi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Jasani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, Yash Lahoti,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Ruhina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Karani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.“Deep Learning for Detection and Severity Classification of Diabetic Retinopathy”, 2019 1st International Conference on the Innovations in Information and Communication Technology (ICIICT), 2019.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175" y="4373880"/>
            <a:ext cx="5170805" cy="1563370"/>
          </a:xfrm>
          <a:custGeom>
            <a:avLst/>
            <a:gdLst>
              <a:gd name="connsiteX0" fmla="*/ 0 w 4751058"/>
              <a:gd name="connsiteY0" fmla="*/ 0 h 783392"/>
              <a:gd name="connsiteX1" fmla="*/ 4359362 w 4751058"/>
              <a:gd name="connsiteY1" fmla="*/ 0 h 783392"/>
              <a:gd name="connsiteX2" fmla="*/ 4751058 w 4751058"/>
              <a:gd name="connsiteY2" fmla="*/ 391696 h 783392"/>
              <a:gd name="connsiteX3" fmla="*/ 4359362 w 4751058"/>
              <a:gd name="connsiteY3" fmla="*/ 783392 h 783392"/>
              <a:gd name="connsiteX4" fmla="*/ 0 w 4751058"/>
              <a:gd name="connsiteY4" fmla="*/ 783392 h 783392"/>
            </a:gdLst>
            <a:ahLst/>
            <a:cxnLst/>
            <a:rect l="l" t="t" r="r" b="b"/>
            <a:pathLst>
              <a:path w="4751058" h="783392">
                <a:moveTo>
                  <a:pt x="0" y="0"/>
                </a:moveTo>
                <a:lnTo>
                  <a:pt x="4359362" y="0"/>
                </a:lnTo>
                <a:cubicBezTo>
                  <a:pt x="4575690" y="0"/>
                  <a:pt x="4751058" y="175368"/>
                  <a:pt x="4751058" y="391696"/>
                </a:cubicBezTo>
                <a:cubicBezTo>
                  <a:pt x="4751058" y="608024"/>
                  <a:pt x="4575690" y="783392"/>
                  <a:pt x="4359362" y="783392"/>
                </a:cubicBezTo>
                <a:lnTo>
                  <a:pt x="0" y="78339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4457260" y="658790"/>
            <a:ext cx="7734740" cy="6199210"/>
          </a:xfrm>
          <a:custGeom>
            <a:avLst/>
            <a:gdLst>
              <a:gd name="connsiteX0" fmla="*/ 7734740 w 7734740"/>
              <a:gd name="connsiteY0" fmla="*/ 0 h 6199210"/>
              <a:gd name="connsiteX1" fmla="*/ 7734740 w 7734740"/>
              <a:gd name="connsiteY1" fmla="*/ 6199210 h 6199210"/>
              <a:gd name="connsiteX2" fmla="*/ 0 w 7734740"/>
              <a:gd name="connsiteY2" fmla="*/ 6199210 h 6199210"/>
              <a:gd name="connsiteX3" fmla="*/ 129075 w 7734740"/>
              <a:gd name="connsiteY3" fmla="*/ 5928560 h 6199210"/>
              <a:gd name="connsiteX4" fmla="*/ 7488680 w 7734740"/>
              <a:gd name="connsiteY4" fmla="*/ 38524 h 6199210"/>
            </a:gdLst>
            <a:ahLst/>
            <a:cxnLst/>
            <a:rect l="l" t="t" r="r" b="b"/>
            <a:pathLst>
              <a:path w="7734740" h="6199210">
                <a:moveTo>
                  <a:pt x="7734740" y="0"/>
                </a:moveTo>
                <a:lnTo>
                  <a:pt x="7734740" y="6199210"/>
                </a:lnTo>
                <a:lnTo>
                  <a:pt x="0" y="6199210"/>
                </a:lnTo>
                <a:lnTo>
                  <a:pt x="129075" y="5928560"/>
                </a:lnTo>
                <a:cubicBezTo>
                  <a:pt x="2277269" y="1569992"/>
                  <a:pt x="5602658" y="364952"/>
                  <a:pt x="7488680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6756094" y="651777"/>
            <a:ext cx="5435906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404294" y="4566246"/>
            <a:ext cx="2237215" cy="25616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汇报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时间：2025/03/13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20429" y="5165025"/>
            <a:ext cx="393750" cy="3937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42900" dist="38100" dir="2700000" algn="tl" rotWithShape="0">
              <a:schemeClr val="accent1">
                <a:lumMod val="50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905581" y="5229447"/>
            <a:ext cx="223446" cy="24204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20123" y="4500022"/>
            <a:ext cx="393750" cy="3937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42900" dist="38100" dir="2700000" algn="tl" rotWithShape="0">
              <a:schemeClr val="accent1">
                <a:lumMod val="50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905275" y="4575874"/>
            <a:ext cx="223446" cy="242046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5492528" y="5388327"/>
            <a:ext cx="1844727" cy="1136381"/>
          </a:xfrm>
          <a:custGeom>
            <a:avLst/>
            <a:gdLst>
              <a:gd name="connsiteX0" fmla="*/ 1783074 w 1844727"/>
              <a:gd name="connsiteY0" fmla="*/ 1013398 h 1136381"/>
              <a:gd name="connsiteX1" fmla="*/ 1844565 w 1844727"/>
              <a:gd name="connsiteY1" fmla="*/ 1074890 h 1136381"/>
              <a:gd name="connsiteX2" fmla="*/ 1783074 w 1844727"/>
              <a:gd name="connsiteY2" fmla="*/ 1136381 h 1136381"/>
              <a:gd name="connsiteX3" fmla="*/ 1721582 w 1844727"/>
              <a:gd name="connsiteY3" fmla="*/ 1074890 h 1136381"/>
              <a:gd name="connsiteX4" fmla="*/ 1783074 w 1844727"/>
              <a:gd name="connsiteY4" fmla="*/ 1013398 h 1136381"/>
              <a:gd name="connsiteX5" fmla="*/ 1352797 w 1844727"/>
              <a:gd name="connsiteY5" fmla="*/ 1013398 h 1136381"/>
              <a:gd name="connsiteX6" fmla="*/ 1414288 w 1844727"/>
              <a:gd name="connsiteY6" fmla="*/ 1074890 h 1136381"/>
              <a:gd name="connsiteX7" fmla="*/ 1352797 w 1844727"/>
              <a:gd name="connsiteY7" fmla="*/ 1136381 h 1136381"/>
              <a:gd name="connsiteX8" fmla="*/ 1291306 w 1844727"/>
              <a:gd name="connsiteY8" fmla="*/ 1074890 h 1136381"/>
              <a:gd name="connsiteX9" fmla="*/ 1352797 w 1844727"/>
              <a:gd name="connsiteY9" fmla="*/ 1013398 h 1136381"/>
              <a:gd name="connsiteX10" fmla="*/ 922362 w 1844727"/>
              <a:gd name="connsiteY10" fmla="*/ 1013398 h 1136381"/>
              <a:gd name="connsiteX11" fmla="*/ 983853 w 1844727"/>
              <a:gd name="connsiteY11" fmla="*/ 1074890 h 1136381"/>
              <a:gd name="connsiteX12" fmla="*/ 922362 w 1844727"/>
              <a:gd name="connsiteY12" fmla="*/ 1136381 h 1136381"/>
              <a:gd name="connsiteX13" fmla="*/ 860871 w 1844727"/>
              <a:gd name="connsiteY13" fmla="*/ 1074890 h 1136381"/>
              <a:gd name="connsiteX14" fmla="*/ 922362 w 1844727"/>
              <a:gd name="connsiteY14" fmla="*/ 1013398 h 1136381"/>
              <a:gd name="connsiteX15" fmla="*/ 491926 w 1844727"/>
              <a:gd name="connsiteY15" fmla="*/ 1013398 h 1136381"/>
              <a:gd name="connsiteX16" fmla="*/ 553417 w 1844727"/>
              <a:gd name="connsiteY16" fmla="*/ 1074890 h 1136381"/>
              <a:gd name="connsiteX17" fmla="*/ 491926 w 1844727"/>
              <a:gd name="connsiteY17" fmla="*/ 1136381 h 1136381"/>
              <a:gd name="connsiteX18" fmla="*/ 430435 w 1844727"/>
              <a:gd name="connsiteY18" fmla="*/ 1074890 h 1136381"/>
              <a:gd name="connsiteX19" fmla="*/ 491926 w 1844727"/>
              <a:gd name="connsiteY19" fmla="*/ 1013398 h 1136381"/>
              <a:gd name="connsiteX20" fmla="*/ 61491 w 1844727"/>
              <a:gd name="connsiteY20" fmla="*/ 1013398 h 1136381"/>
              <a:gd name="connsiteX21" fmla="*/ 122982 w 1844727"/>
              <a:gd name="connsiteY21" fmla="*/ 1074890 h 1136381"/>
              <a:gd name="connsiteX22" fmla="*/ 61491 w 1844727"/>
              <a:gd name="connsiteY22" fmla="*/ 1136381 h 1136381"/>
              <a:gd name="connsiteX23" fmla="*/ 0 w 1844727"/>
              <a:gd name="connsiteY23" fmla="*/ 1074890 h 1136381"/>
              <a:gd name="connsiteX24" fmla="*/ 61491 w 1844727"/>
              <a:gd name="connsiteY24" fmla="*/ 1013398 h 1136381"/>
              <a:gd name="connsiteX25" fmla="*/ 1783074 w 1844727"/>
              <a:gd name="connsiteY25" fmla="*/ 506779 h 1136381"/>
              <a:gd name="connsiteX26" fmla="*/ 1844565 w 1844727"/>
              <a:gd name="connsiteY26" fmla="*/ 568270 h 1136381"/>
              <a:gd name="connsiteX27" fmla="*/ 1783074 w 1844727"/>
              <a:gd name="connsiteY27" fmla="*/ 629761 h 1136381"/>
              <a:gd name="connsiteX28" fmla="*/ 1721582 w 1844727"/>
              <a:gd name="connsiteY28" fmla="*/ 568270 h 1136381"/>
              <a:gd name="connsiteX29" fmla="*/ 1783074 w 1844727"/>
              <a:gd name="connsiteY29" fmla="*/ 506779 h 1136381"/>
              <a:gd name="connsiteX30" fmla="*/ 1352797 w 1844727"/>
              <a:gd name="connsiteY30" fmla="*/ 506779 h 1136381"/>
              <a:gd name="connsiteX31" fmla="*/ 1414288 w 1844727"/>
              <a:gd name="connsiteY31" fmla="*/ 568270 h 1136381"/>
              <a:gd name="connsiteX32" fmla="*/ 1352797 w 1844727"/>
              <a:gd name="connsiteY32" fmla="*/ 629761 h 1136381"/>
              <a:gd name="connsiteX33" fmla="*/ 1291306 w 1844727"/>
              <a:gd name="connsiteY33" fmla="*/ 568270 h 1136381"/>
              <a:gd name="connsiteX34" fmla="*/ 1352797 w 1844727"/>
              <a:gd name="connsiteY34" fmla="*/ 506779 h 1136381"/>
              <a:gd name="connsiteX35" fmla="*/ 922362 w 1844727"/>
              <a:gd name="connsiteY35" fmla="*/ 506779 h 1136381"/>
              <a:gd name="connsiteX36" fmla="*/ 983853 w 1844727"/>
              <a:gd name="connsiteY36" fmla="*/ 568270 h 1136381"/>
              <a:gd name="connsiteX37" fmla="*/ 922362 w 1844727"/>
              <a:gd name="connsiteY37" fmla="*/ 629761 h 1136381"/>
              <a:gd name="connsiteX38" fmla="*/ 860871 w 1844727"/>
              <a:gd name="connsiteY38" fmla="*/ 568270 h 1136381"/>
              <a:gd name="connsiteX39" fmla="*/ 922362 w 1844727"/>
              <a:gd name="connsiteY39" fmla="*/ 506779 h 1136381"/>
              <a:gd name="connsiteX40" fmla="*/ 491926 w 1844727"/>
              <a:gd name="connsiteY40" fmla="*/ 506779 h 1136381"/>
              <a:gd name="connsiteX41" fmla="*/ 553417 w 1844727"/>
              <a:gd name="connsiteY41" fmla="*/ 568270 h 1136381"/>
              <a:gd name="connsiteX42" fmla="*/ 491926 w 1844727"/>
              <a:gd name="connsiteY42" fmla="*/ 629761 h 1136381"/>
              <a:gd name="connsiteX43" fmla="*/ 430435 w 1844727"/>
              <a:gd name="connsiteY43" fmla="*/ 568270 h 1136381"/>
              <a:gd name="connsiteX44" fmla="*/ 491926 w 1844727"/>
              <a:gd name="connsiteY44" fmla="*/ 506779 h 1136381"/>
              <a:gd name="connsiteX45" fmla="*/ 61491 w 1844727"/>
              <a:gd name="connsiteY45" fmla="*/ 506779 h 1136381"/>
              <a:gd name="connsiteX46" fmla="*/ 122982 w 1844727"/>
              <a:gd name="connsiteY46" fmla="*/ 568270 h 1136381"/>
              <a:gd name="connsiteX47" fmla="*/ 61491 w 1844727"/>
              <a:gd name="connsiteY47" fmla="*/ 629761 h 1136381"/>
              <a:gd name="connsiteX48" fmla="*/ 0 w 1844727"/>
              <a:gd name="connsiteY48" fmla="*/ 568270 h 1136381"/>
              <a:gd name="connsiteX49" fmla="*/ 61491 w 1844727"/>
              <a:gd name="connsiteY49" fmla="*/ 506779 h 1136381"/>
              <a:gd name="connsiteX50" fmla="*/ 1783236 w 1844727"/>
              <a:gd name="connsiteY50" fmla="*/ 0 h 1136381"/>
              <a:gd name="connsiteX51" fmla="*/ 1844727 w 1844727"/>
              <a:gd name="connsiteY51" fmla="*/ 61491 h 1136381"/>
              <a:gd name="connsiteX52" fmla="*/ 1783236 w 1844727"/>
              <a:gd name="connsiteY52" fmla="*/ 122982 h 1136381"/>
              <a:gd name="connsiteX53" fmla="*/ 1721744 w 1844727"/>
              <a:gd name="connsiteY53" fmla="*/ 61491 h 1136381"/>
              <a:gd name="connsiteX54" fmla="*/ 1783236 w 1844727"/>
              <a:gd name="connsiteY54" fmla="*/ 0 h 1136381"/>
              <a:gd name="connsiteX55" fmla="*/ 1352800 w 1844727"/>
              <a:gd name="connsiteY55" fmla="*/ 0 h 1136381"/>
              <a:gd name="connsiteX56" fmla="*/ 1414291 w 1844727"/>
              <a:gd name="connsiteY56" fmla="*/ 61491 h 1136381"/>
              <a:gd name="connsiteX57" fmla="*/ 1352800 w 1844727"/>
              <a:gd name="connsiteY57" fmla="*/ 122982 h 1136381"/>
              <a:gd name="connsiteX58" fmla="*/ 1291309 w 1844727"/>
              <a:gd name="connsiteY58" fmla="*/ 61491 h 1136381"/>
              <a:gd name="connsiteX59" fmla="*/ 1352800 w 1844727"/>
              <a:gd name="connsiteY59" fmla="*/ 0 h 1136381"/>
              <a:gd name="connsiteX60" fmla="*/ 922362 w 1844727"/>
              <a:gd name="connsiteY60" fmla="*/ 0 h 1136381"/>
              <a:gd name="connsiteX61" fmla="*/ 983853 w 1844727"/>
              <a:gd name="connsiteY61" fmla="*/ 61491 h 1136381"/>
              <a:gd name="connsiteX62" fmla="*/ 922362 w 1844727"/>
              <a:gd name="connsiteY62" fmla="*/ 122980 h 1136381"/>
              <a:gd name="connsiteX63" fmla="*/ 860871 w 1844727"/>
              <a:gd name="connsiteY63" fmla="*/ 61491 h 1136381"/>
              <a:gd name="connsiteX64" fmla="*/ 922362 w 1844727"/>
              <a:gd name="connsiteY64" fmla="*/ 0 h 1136381"/>
              <a:gd name="connsiteX65" fmla="*/ 491926 w 1844727"/>
              <a:gd name="connsiteY65" fmla="*/ 0 h 1136381"/>
              <a:gd name="connsiteX66" fmla="*/ 553417 w 1844727"/>
              <a:gd name="connsiteY66" fmla="*/ 61491 h 1136381"/>
              <a:gd name="connsiteX67" fmla="*/ 491926 w 1844727"/>
              <a:gd name="connsiteY67" fmla="*/ 122982 h 1136381"/>
              <a:gd name="connsiteX68" fmla="*/ 430435 w 1844727"/>
              <a:gd name="connsiteY68" fmla="*/ 61491 h 1136381"/>
              <a:gd name="connsiteX69" fmla="*/ 491926 w 1844727"/>
              <a:gd name="connsiteY69" fmla="*/ 0 h 1136381"/>
              <a:gd name="connsiteX70" fmla="*/ 61491 w 1844727"/>
              <a:gd name="connsiteY70" fmla="*/ 0 h 1136381"/>
              <a:gd name="connsiteX71" fmla="*/ 122982 w 1844727"/>
              <a:gd name="connsiteY71" fmla="*/ 61491 h 1136381"/>
              <a:gd name="connsiteX72" fmla="*/ 61491 w 1844727"/>
              <a:gd name="connsiteY72" fmla="*/ 122980 h 1136381"/>
              <a:gd name="connsiteX73" fmla="*/ 0 w 1844727"/>
              <a:gd name="connsiteY73" fmla="*/ 61491 h 1136381"/>
              <a:gd name="connsiteX74" fmla="*/ 61491 w 1844727"/>
              <a:gd name="connsiteY74" fmla="*/ 0 h 1136381"/>
            </a:gdLst>
            <a:ahLst/>
            <a:cxnLst/>
            <a:rect l="l" t="t" r="r" b="b"/>
            <a:pathLst>
              <a:path w="1844727" h="1136381">
                <a:moveTo>
                  <a:pt x="1783074" y="1013398"/>
                </a:moveTo>
                <a:cubicBezTo>
                  <a:pt x="1817094" y="1013558"/>
                  <a:pt x="1844565" y="1041029"/>
                  <a:pt x="1844565" y="1074890"/>
                </a:cubicBezTo>
                <a:cubicBezTo>
                  <a:pt x="1844565" y="1108750"/>
                  <a:pt x="1817094" y="1136381"/>
                  <a:pt x="1783074" y="1136381"/>
                </a:cubicBezTo>
                <a:cubicBezTo>
                  <a:pt x="1749213" y="1136381"/>
                  <a:pt x="1721582" y="1108910"/>
                  <a:pt x="1721582" y="1074890"/>
                </a:cubicBezTo>
                <a:cubicBezTo>
                  <a:pt x="1721582" y="1041029"/>
                  <a:pt x="1749054" y="1013398"/>
                  <a:pt x="1783074" y="1013398"/>
                </a:cubicBezTo>
                <a:close/>
                <a:moveTo>
                  <a:pt x="1352797" y="1013398"/>
                </a:moveTo>
                <a:cubicBezTo>
                  <a:pt x="1386658" y="1013558"/>
                  <a:pt x="1414288" y="1041029"/>
                  <a:pt x="1414288" y="1074890"/>
                </a:cubicBezTo>
                <a:cubicBezTo>
                  <a:pt x="1414288" y="1108750"/>
                  <a:pt x="1386817" y="1136381"/>
                  <a:pt x="1352797" y="1136381"/>
                </a:cubicBezTo>
                <a:cubicBezTo>
                  <a:pt x="1318937" y="1136381"/>
                  <a:pt x="1291306" y="1108910"/>
                  <a:pt x="1291306" y="1074890"/>
                </a:cubicBezTo>
                <a:cubicBezTo>
                  <a:pt x="1291306" y="1041029"/>
                  <a:pt x="1318777" y="1013398"/>
                  <a:pt x="1352797" y="1013398"/>
                </a:cubicBezTo>
                <a:close/>
                <a:moveTo>
                  <a:pt x="922362" y="1013398"/>
                </a:moveTo>
                <a:cubicBezTo>
                  <a:pt x="956382" y="1013558"/>
                  <a:pt x="983853" y="1041029"/>
                  <a:pt x="983853" y="1074890"/>
                </a:cubicBezTo>
                <a:cubicBezTo>
                  <a:pt x="983853" y="1108750"/>
                  <a:pt x="956382" y="1136381"/>
                  <a:pt x="922362" y="1136381"/>
                </a:cubicBezTo>
                <a:cubicBezTo>
                  <a:pt x="888502" y="1136381"/>
                  <a:pt x="860871" y="1108910"/>
                  <a:pt x="860871" y="1074890"/>
                </a:cubicBezTo>
                <a:cubicBezTo>
                  <a:pt x="860871" y="1041029"/>
                  <a:pt x="888342" y="1013398"/>
                  <a:pt x="922362" y="1013398"/>
                </a:cubicBezTo>
                <a:close/>
                <a:moveTo>
                  <a:pt x="491926" y="1013398"/>
                </a:moveTo>
                <a:cubicBezTo>
                  <a:pt x="525946" y="1013398"/>
                  <a:pt x="553417" y="1041029"/>
                  <a:pt x="553417" y="1074890"/>
                </a:cubicBezTo>
                <a:cubicBezTo>
                  <a:pt x="553417" y="1108750"/>
                  <a:pt x="525946" y="1136381"/>
                  <a:pt x="491926" y="1136381"/>
                </a:cubicBezTo>
                <a:cubicBezTo>
                  <a:pt x="457906" y="1136381"/>
                  <a:pt x="430435" y="1108910"/>
                  <a:pt x="430435" y="1074890"/>
                </a:cubicBezTo>
                <a:cubicBezTo>
                  <a:pt x="430435" y="1041029"/>
                  <a:pt x="457906" y="1013398"/>
                  <a:pt x="491926" y="1013398"/>
                </a:cubicBezTo>
                <a:close/>
                <a:moveTo>
                  <a:pt x="61491" y="1013398"/>
                </a:moveTo>
                <a:cubicBezTo>
                  <a:pt x="95511" y="1013558"/>
                  <a:pt x="122982" y="1041029"/>
                  <a:pt x="122982" y="1074890"/>
                </a:cubicBezTo>
                <a:cubicBezTo>
                  <a:pt x="122982" y="1108750"/>
                  <a:pt x="95511" y="1136381"/>
                  <a:pt x="61491" y="1136381"/>
                </a:cubicBezTo>
                <a:cubicBezTo>
                  <a:pt x="27631" y="1136381"/>
                  <a:pt x="0" y="1108910"/>
                  <a:pt x="0" y="1074890"/>
                </a:cubicBezTo>
                <a:cubicBezTo>
                  <a:pt x="0" y="1041029"/>
                  <a:pt x="27471" y="1013398"/>
                  <a:pt x="61491" y="1013398"/>
                </a:cubicBezTo>
                <a:close/>
                <a:moveTo>
                  <a:pt x="1783074" y="506779"/>
                </a:moveTo>
                <a:cubicBezTo>
                  <a:pt x="1817094" y="506779"/>
                  <a:pt x="1844565" y="534250"/>
                  <a:pt x="1844565" y="568270"/>
                </a:cubicBezTo>
                <a:cubicBezTo>
                  <a:pt x="1844565" y="602128"/>
                  <a:pt x="1817094" y="629761"/>
                  <a:pt x="1783074" y="629761"/>
                </a:cubicBezTo>
                <a:cubicBezTo>
                  <a:pt x="1749213" y="629761"/>
                  <a:pt x="1721582" y="602290"/>
                  <a:pt x="1721582" y="568270"/>
                </a:cubicBezTo>
                <a:cubicBezTo>
                  <a:pt x="1721582" y="534410"/>
                  <a:pt x="1749054" y="506779"/>
                  <a:pt x="1783074" y="506779"/>
                </a:cubicBezTo>
                <a:close/>
                <a:moveTo>
                  <a:pt x="1352797" y="506779"/>
                </a:moveTo>
                <a:cubicBezTo>
                  <a:pt x="1386658" y="506779"/>
                  <a:pt x="1414288" y="534250"/>
                  <a:pt x="1414288" y="568270"/>
                </a:cubicBezTo>
                <a:cubicBezTo>
                  <a:pt x="1414288" y="602128"/>
                  <a:pt x="1386817" y="629761"/>
                  <a:pt x="1352797" y="629761"/>
                </a:cubicBezTo>
                <a:cubicBezTo>
                  <a:pt x="1318937" y="629761"/>
                  <a:pt x="1291306" y="602290"/>
                  <a:pt x="1291306" y="568270"/>
                </a:cubicBezTo>
                <a:cubicBezTo>
                  <a:pt x="1291306" y="534410"/>
                  <a:pt x="1318777" y="506779"/>
                  <a:pt x="1352797" y="506779"/>
                </a:cubicBezTo>
                <a:close/>
                <a:moveTo>
                  <a:pt x="922362" y="506779"/>
                </a:moveTo>
                <a:cubicBezTo>
                  <a:pt x="956382" y="506779"/>
                  <a:pt x="983853" y="534250"/>
                  <a:pt x="983853" y="568270"/>
                </a:cubicBezTo>
                <a:cubicBezTo>
                  <a:pt x="983853" y="602128"/>
                  <a:pt x="956382" y="629761"/>
                  <a:pt x="922362" y="629761"/>
                </a:cubicBezTo>
                <a:cubicBezTo>
                  <a:pt x="888502" y="629761"/>
                  <a:pt x="860871" y="602290"/>
                  <a:pt x="860871" y="568270"/>
                </a:cubicBezTo>
                <a:cubicBezTo>
                  <a:pt x="860871" y="534410"/>
                  <a:pt x="888342" y="506779"/>
                  <a:pt x="922362" y="506779"/>
                </a:cubicBezTo>
                <a:close/>
                <a:moveTo>
                  <a:pt x="491926" y="506779"/>
                </a:moveTo>
                <a:cubicBezTo>
                  <a:pt x="525946" y="506779"/>
                  <a:pt x="553417" y="534250"/>
                  <a:pt x="553417" y="568270"/>
                </a:cubicBezTo>
                <a:cubicBezTo>
                  <a:pt x="553417" y="602128"/>
                  <a:pt x="525946" y="629761"/>
                  <a:pt x="491926" y="629761"/>
                </a:cubicBezTo>
                <a:cubicBezTo>
                  <a:pt x="457906" y="629761"/>
                  <a:pt x="430435" y="602290"/>
                  <a:pt x="430435" y="568270"/>
                </a:cubicBezTo>
                <a:cubicBezTo>
                  <a:pt x="430435" y="534410"/>
                  <a:pt x="457906" y="506779"/>
                  <a:pt x="491926" y="506779"/>
                </a:cubicBezTo>
                <a:close/>
                <a:moveTo>
                  <a:pt x="61491" y="506779"/>
                </a:moveTo>
                <a:cubicBezTo>
                  <a:pt x="95511" y="506779"/>
                  <a:pt x="122982" y="534250"/>
                  <a:pt x="122982" y="568270"/>
                </a:cubicBezTo>
                <a:cubicBezTo>
                  <a:pt x="122982" y="602128"/>
                  <a:pt x="95511" y="629761"/>
                  <a:pt x="61491" y="629761"/>
                </a:cubicBezTo>
                <a:cubicBezTo>
                  <a:pt x="27631" y="629761"/>
                  <a:pt x="0" y="602290"/>
                  <a:pt x="0" y="568270"/>
                </a:cubicBezTo>
                <a:cubicBezTo>
                  <a:pt x="0" y="534410"/>
                  <a:pt x="27471" y="506779"/>
                  <a:pt x="61491" y="506779"/>
                </a:cubicBezTo>
                <a:close/>
                <a:moveTo>
                  <a:pt x="1783236" y="0"/>
                </a:moveTo>
                <a:cubicBezTo>
                  <a:pt x="1817196" y="0"/>
                  <a:pt x="1844727" y="27531"/>
                  <a:pt x="1844727" y="61491"/>
                </a:cubicBezTo>
                <a:cubicBezTo>
                  <a:pt x="1844727" y="95452"/>
                  <a:pt x="1817196" y="122982"/>
                  <a:pt x="1783236" y="122982"/>
                </a:cubicBezTo>
                <a:cubicBezTo>
                  <a:pt x="1749275" y="122982"/>
                  <a:pt x="1721744" y="95452"/>
                  <a:pt x="1721744" y="61491"/>
                </a:cubicBezTo>
                <a:cubicBezTo>
                  <a:pt x="1721744" y="27531"/>
                  <a:pt x="1749275" y="0"/>
                  <a:pt x="1783236" y="0"/>
                </a:cubicBezTo>
                <a:close/>
                <a:moveTo>
                  <a:pt x="1352800" y="0"/>
                </a:moveTo>
                <a:cubicBezTo>
                  <a:pt x="1386761" y="0"/>
                  <a:pt x="1414291" y="27531"/>
                  <a:pt x="1414291" y="61491"/>
                </a:cubicBezTo>
                <a:cubicBezTo>
                  <a:pt x="1414291" y="95452"/>
                  <a:pt x="1386761" y="122982"/>
                  <a:pt x="1352800" y="122982"/>
                </a:cubicBezTo>
                <a:cubicBezTo>
                  <a:pt x="1318840" y="122982"/>
                  <a:pt x="1291309" y="95452"/>
                  <a:pt x="1291309" y="61491"/>
                </a:cubicBezTo>
                <a:cubicBezTo>
                  <a:pt x="1291309" y="27531"/>
                  <a:pt x="1318840" y="0"/>
                  <a:pt x="1352800" y="0"/>
                </a:cubicBezTo>
                <a:close/>
                <a:moveTo>
                  <a:pt x="922362" y="0"/>
                </a:moveTo>
                <a:cubicBezTo>
                  <a:pt x="956382" y="0"/>
                  <a:pt x="983853" y="27631"/>
                  <a:pt x="983853" y="61491"/>
                </a:cubicBezTo>
                <a:cubicBezTo>
                  <a:pt x="983853" y="95349"/>
                  <a:pt x="956382" y="122980"/>
                  <a:pt x="922362" y="122980"/>
                </a:cubicBezTo>
                <a:cubicBezTo>
                  <a:pt x="888502" y="122980"/>
                  <a:pt x="860871" y="95511"/>
                  <a:pt x="860871" y="61491"/>
                </a:cubicBezTo>
                <a:cubicBezTo>
                  <a:pt x="860871" y="27631"/>
                  <a:pt x="888342" y="0"/>
                  <a:pt x="922362" y="0"/>
                </a:cubicBezTo>
                <a:close/>
                <a:moveTo>
                  <a:pt x="491926" y="0"/>
                </a:moveTo>
                <a:cubicBezTo>
                  <a:pt x="525887" y="0"/>
                  <a:pt x="553417" y="27531"/>
                  <a:pt x="553417" y="61491"/>
                </a:cubicBezTo>
                <a:cubicBezTo>
                  <a:pt x="553417" y="95452"/>
                  <a:pt x="525887" y="122982"/>
                  <a:pt x="491926" y="122982"/>
                </a:cubicBezTo>
                <a:cubicBezTo>
                  <a:pt x="457966" y="122982"/>
                  <a:pt x="430435" y="95452"/>
                  <a:pt x="430435" y="61491"/>
                </a:cubicBezTo>
                <a:cubicBezTo>
                  <a:pt x="430435" y="27531"/>
                  <a:pt x="457966" y="0"/>
                  <a:pt x="491926" y="0"/>
                </a:cubicBezTo>
                <a:close/>
                <a:moveTo>
                  <a:pt x="61491" y="0"/>
                </a:moveTo>
                <a:cubicBezTo>
                  <a:pt x="95511" y="0"/>
                  <a:pt x="122982" y="27631"/>
                  <a:pt x="122982" y="61491"/>
                </a:cubicBezTo>
                <a:cubicBezTo>
                  <a:pt x="122982" y="95349"/>
                  <a:pt x="95511" y="122980"/>
                  <a:pt x="61491" y="122980"/>
                </a:cubicBezTo>
                <a:cubicBezTo>
                  <a:pt x="27631" y="122980"/>
                  <a:pt x="0" y="95511"/>
                  <a:pt x="0" y="61491"/>
                </a:cubicBezTo>
                <a:cubicBezTo>
                  <a:pt x="0" y="27631"/>
                  <a:pt x="27471" y="0"/>
                  <a:pt x="6149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541442" y="1233873"/>
            <a:ext cx="6825615" cy="22529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60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感谢聆听！</a:t>
            </a:r>
            <a:endParaRPr kumimoji="1" lang="en-US" altLang="zh-CN" sz="6000" b="1" dirty="0">
              <a:ln w="12700">
                <a:noFill/>
              </a:ln>
              <a:solidFill>
                <a:srgbClr val="0769FF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H" panose="00020600040101010101" charset="-122"/>
            </a:endParaRPr>
          </a:p>
          <a:p>
            <a:pPr algn="l">
              <a:lnSpc>
                <a:spcPct val="130000"/>
              </a:lnSpc>
            </a:pPr>
            <a:r>
              <a:rPr kumimoji="1" lang="zh-CN" altLang="en-US" sz="36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糖尿病性视网膜病变诊断 </a:t>
            </a:r>
            <a:r>
              <a:rPr kumimoji="1" lang="en-US" altLang="zh-CN" sz="36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Times New Roman" panose="02020603050405020304" pitchFamily="18" charset="0"/>
                <a:ea typeface="OPPO Sans 4.0 SemiBold" panose="00000500000000000000" pitchFamily="2" charset="-122"/>
                <a:cs typeface="Times New Roman" panose="02020603050405020304" pitchFamily="18" charset="0"/>
              </a:rPr>
              <a:t>Ⅱ</a:t>
            </a:r>
            <a:endParaRPr kumimoji="1" lang="zh-CN" altLang="en-US" sz="3600" b="1" dirty="0">
              <a:ln w="12700">
                <a:noFill/>
              </a:ln>
              <a:solidFill>
                <a:srgbClr val="0769FF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H" panose="00020600040101010101" charset="-122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1600" dirty="0">
                <a:latin typeface="OPPO Sans 4.0 SemiBold" panose="00000500000000000000" pitchFamily="2" charset="-122"/>
                <a:ea typeface="OPPO Sans 4.0 SemiBold" panose="00000500000000000000" pitchFamily="2" charset="-122"/>
              </a:rPr>
              <a:t>Diagnosis of Diabetic Retinopathy</a:t>
            </a:r>
            <a:endParaRPr kumimoji="1" lang="zh-CN" altLang="en-US" sz="1600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1450" y="3292475"/>
            <a:ext cx="1689100" cy="27305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1317497" y="4958114"/>
            <a:ext cx="22372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2250944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谌乐俊杰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2250758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林继申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2251941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王成威</a:t>
            </a:r>
          </a:p>
        </p:txBody>
      </p:sp>
    </p:spTree>
    <p:extLst>
      <p:ext uri="{BB962C8B-B14F-4D97-AF65-F5344CB8AC3E}">
        <p14:creationId xmlns:p14="http://schemas.microsoft.com/office/powerpoint/2010/main" val="2693161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200162" y="658790"/>
            <a:ext cx="8991838" cy="6199210"/>
          </a:xfrm>
          <a:custGeom>
            <a:avLst/>
            <a:gdLst>
              <a:gd name="connsiteX0" fmla="*/ 8991838 w 8991838"/>
              <a:gd name="connsiteY0" fmla="*/ 0 h 6199210"/>
              <a:gd name="connsiteX1" fmla="*/ 8991838 w 8991838"/>
              <a:gd name="connsiteY1" fmla="*/ 6199210 h 6199210"/>
              <a:gd name="connsiteX2" fmla="*/ 0 w 8991838"/>
              <a:gd name="connsiteY2" fmla="*/ 6199210 h 6199210"/>
              <a:gd name="connsiteX3" fmla="*/ 150053 w 8991838"/>
              <a:gd name="connsiteY3" fmla="*/ 5928560 h 6199210"/>
              <a:gd name="connsiteX4" fmla="*/ 8705787 w 8991838"/>
              <a:gd name="connsiteY4" fmla="*/ 38524 h 6199210"/>
            </a:gdLst>
            <a:ahLst/>
            <a:cxnLst/>
            <a:rect l="l" t="t" r="r" b="b"/>
            <a:pathLst>
              <a:path w="8991838" h="6199210">
                <a:moveTo>
                  <a:pt x="8991838" y="0"/>
                </a:moveTo>
                <a:lnTo>
                  <a:pt x="8991838" y="6199210"/>
                </a:lnTo>
                <a:lnTo>
                  <a:pt x="0" y="6199210"/>
                </a:lnTo>
                <a:lnTo>
                  <a:pt x="150053" y="5928560"/>
                </a:lnTo>
                <a:cubicBezTo>
                  <a:pt x="2647386" y="1569992"/>
                  <a:pt x="6513238" y="364952"/>
                  <a:pt x="8705787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962640" y="3082532"/>
            <a:ext cx="6063802" cy="6950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基于</a:t>
            </a:r>
            <a:r>
              <a:rPr kumimoji="1" lang="en-US" altLang="zh-CN" sz="3400" dirty="0">
                <a:ln w="12700">
                  <a:noFill/>
                </a:ln>
                <a:solidFill>
                  <a:srgbClr val="0769FF"/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RGB</a:t>
            </a:r>
            <a:r>
              <a:rPr kumimoji="1" lang="zh-CN" altLang="en-US" sz="3400" dirty="0">
                <a:ln w="12700">
                  <a:noFill/>
                </a:ln>
                <a:solidFill>
                  <a:srgbClr val="0769FF"/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图</a:t>
            </a: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像的</a:t>
            </a:r>
            <a:endParaRPr kumimoji="1" lang="en-US" altLang="zh-CN" sz="3400" dirty="0">
              <a:ln w="12700">
                <a:noFill/>
              </a:ln>
              <a:solidFill>
                <a:srgbClr val="0769FF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H" panose="00020600040101010101" charset="-122"/>
            </a:endParaRPr>
          </a:p>
          <a:p>
            <a:pPr algn="l">
              <a:lnSpc>
                <a:spcPct val="130000"/>
              </a:lnSpc>
            </a:pP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语义分割任务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368503" y="651777"/>
            <a:ext cx="6823497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907644" y="4674844"/>
            <a:ext cx="2474556" cy="1524366"/>
          </a:xfrm>
          <a:custGeom>
            <a:avLst/>
            <a:gdLst>
              <a:gd name="connsiteX0" fmla="*/ 2391853 w 2474556"/>
              <a:gd name="connsiteY0" fmla="*/ 1359394 h 1524366"/>
              <a:gd name="connsiteX1" fmla="*/ 2474338 w 2474556"/>
              <a:gd name="connsiteY1" fmla="*/ 1441880 h 1524366"/>
              <a:gd name="connsiteX2" fmla="*/ 2391853 w 2474556"/>
              <a:gd name="connsiteY2" fmla="*/ 1524366 h 1524366"/>
              <a:gd name="connsiteX3" fmla="*/ 2309367 w 2474556"/>
              <a:gd name="connsiteY3" fmla="*/ 1441880 h 1524366"/>
              <a:gd name="connsiteX4" fmla="*/ 2391853 w 2474556"/>
              <a:gd name="connsiteY4" fmla="*/ 1359394 h 1524366"/>
              <a:gd name="connsiteX5" fmla="*/ 1814671 w 2474556"/>
              <a:gd name="connsiteY5" fmla="*/ 1359394 h 1524366"/>
              <a:gd name="connsiteX6" fmla="*/ 1897156 w 2474556"/>
              <a:gd name="connsiteY6" fmla="*/ 1441880 h 1524366"/>
              <a:gd name="connsiteX7" fmla="*/ 1814671 w 2474556"/>
              <a:gd name="connsiteY7" fmla="*/ 1524366 h 1524366"/>
              <a:gd name="connsiteX8" fmla="*/ 1732186 w 2474556"/>
              <a:gd name="connsiteY8" fmla="*/ 1441880 h 1524366"/>
              <a:gd name="connsiteX9" fmla="*/ 1814671 w 2474556"/>
              <a:gd name="connsiteY9" fmla="*/ 1359394 h 1524366"/>
              <a:gd name="connsiteX10" fmla="*/ 1237275 w 2474556"/>
              <a:gd name="connsiteY10" fmla="*/ 1359394 h 1524366"/>
              <a:gd name="connsiteX11" fmla="*/ 1319760 w 2474556"/>
              <a:gd name="connsiteY11" fmla="*/ 1441880 h 1524366"/>
              <a:gd name="connsiteX12" fmla="*/ 1237275 w 2474556"/>
              <a:gd name="connsiteY12" fmla="*/ 1524366 h 1524366"/>
              <a:gd name="connsiteX13" fmla="*/ 1154790 w 2474556"/>
              <a:gd name="connsiteY13" fmla="*/ 1441880 h 1524366"/>
              <a:gd name="connsiteX14" fmla="*/ 1237275 w 2474556"/>
              <a:gd name="connsiteY14" fmla="*/ 1359394 h 1524366"/>
              <a:gd name="connsiteX15" fmla="*/ 659880 w 2474556"/>
              <a:gd name="connsiteY15" fmla="*/ 1359394 h 1524366"/>
              <a:gd name="connsiteX16" fmla="*/ 742365 w 2474556"/>
              <a:gd name="connsiteY16" fmla="*/ 1441880 h 1524366"/>
              <a:gd name="connsiteX17" fmla="*/ 659880 w 2474556"/>
              <a:gd name="connsiteY17" fmla="*/ 1524366 h 1524366"/>
              <a:gd name="connsiteX18" fmla="*/ 577395 w 2474556"/>
              <a:gd name="connsiteY18" fmla="*/ 1441880 h 1524366"/>
              <a:gd name="connsiteX19" fmla="*/ 659880 w 2474556"/>
              <a:gd name="connsiteY19" fmla="*/ 1359394 h 1524366"/>
              <a:gd name="connsiteX20" fmla="*/ 82485 w 2474556"/>
              <a:gd name="connsiteY20" fmla="*/ 1359394 h 1524366"/>
              <a:gd name="connsiteX21" fmla="*/ 164970 w 2474556"/>
              <a:gd name="connsiteY21" fmla="*/ 1441880 h 1524366"/>
              <a:gd name="connsiteX22" fmla="*/ 82485 w 2474556"/>
              <a:gd name="connsiteY22" fmla="*/ 1524366 h 1524366"/>
              <a:gd name="connsiteX23" fmla="*/ 0 w 2474556"/>
              <a:gd name="connsiteY23" fmla="*/ 1441880 h 1524366"/>
              <a:gd name="connsiteX24" fmla="*/ 82485 w 2474556"/>
              <a:gd name="connsiteY24" fmla="*/ 1359394 h 1524366"/>
              <a:gd name="connsiteX25" fmla="*/ 2391853 w 2474556"/>
              <a:gd name="connsiteY25" fmla="*/ 679804 h 1524366"/>
              <a:gd name="connsiteX26" fmla="*/ 2474338 w 2474556"/>
              <a:gd name="connsiteY26" fmla="*/ 762290 h 1524366"/>
              <a:gd name="connsiteX27" fmla="*/ 2391853 w 2474556"/>
              <a:gd name="connsiteY27" fmla="*/ 844775 h 1524366"/>
              <a:gd name="connsiteX28" fmla="*/ 2309367 w 2474556"/>
              <a:gd name="connsiteY28" fmla="*/ 762290 h 1524366"/>
              <a:gd name="connsiteX29" fmla="*/ 2391853 w 2474556"/>
              <a:gd name="connsiteY29" fmla="*/ 679804 h 1524366"/>
              <a:gd name="connsiteX30" fmla="*/ 1814671 w 2474556"/>
              <a:gd name="connsiteY30" fmla="*/ 679804 h 1524366"/>
              <a:gd name="connsiteX31" fmla="*/ 1897156 w 2474556"/>
              <a:gd name="connsiteY31" fmla="*/ 762290 h 1524366"/>
              <a:gd name="connsiteX32" fmla="*/ 1814671 w 2474556"/>
              <a:gd name="connsiteY32" fmla="*/ 844775 h 1524366"/>
              <a:gd name="connsiteX33" fmla="*/ 1732186 w 2474556"/>
              <a:gd name="connsiteY33" fmla="*/ 762290 h 1524366"/>
              <a:gd name="connsiteX34" fmla="*/ 1814671 w 2474556"/>
              <a:gd name="connsiteY34" fmla="*/ 679804 h 1524366"/>
              <a:gd name="connsiteX35" fmla="*/ 1237275 w 2474556"/>
              <a:gd name="connsiteY35" fmla="*/ 679804 h 1524366"/>
              <a:gd name="connsiteX36" fmla="*/ 1319760 w 2474556"/>
              <a:gd name="connsiteY36" fmla="*/ 762290 h 1524366"/>
              <a:gd name="connsiteX37" fmla="*/ 1237275 w 2474556"/>
              <a:gd name="connsiteY37" fmla="*/ 844775 h 1524366"/>
              <a:gd name="connsiteX38" fmla="*/ 1154790 w 2474556"/>
              <a:gd name="connsiteY38" fmla="*/ 762290 h 1524366"/>
              <a:gd name="connsiteX39" fmla="*/ 1237275 w 2474556"/>
              <a:gd name="connsiteY39" fmla="*/ 679804 h 1524366"/>
              <a:gd name="connsiteX40" fmla="*/ 659880 w 2474556"/>
              <a:gd name="connsiteY40" fmla="*/ 679804 h 1524366"/>
              <a:gd name="connsiteX41" fmla="*/ 742365 w 2474556"/>
              <a:gd name="connsiteY41" fmla="*/ 762290 h 1524366"/>
              <a:gd name="connsiteX42" fmla="*/ 659880 w 2474556"/>
              <a:gd name="connsiteY42" fmla="*/ 844775 h 1524366"/>
              <a:gd name="connsiteX43" fmla="*/ 577395 w 2474556"/>
              <a:gd name="connsiteY43" fmla="*/ 762290 h 1524366"/>
              <a:gd name="connsiteX44" fmla="*/ 659880 w 2474556"/>
              <a:gd name="connsiteY44" fmla="*/ 679804 h 1524366"/>
              <a:gd name="connsiteX45" fmla="*/ 82485 w 2474556"/>
              <a:gd name="connsiteY45" fmla="*/ 679804 h 1524366"/>
              <a:gd name="connsiteX46" fmla="*/ 164970 w 2474556"/>
              <a:gd name="connsiteY46" fmla="*/ 762290 h 1524366"/>
              <a:gd name="connsiteX47" fmla="*/ 82485 w 2474556"/>
              <a:gd name="connsiteY47" fmla="*/ 844775 h 1524366"/>
              <a:gd name="connsiteX48" fmla="*/ 0 w 2474556"/>
              <a:gd name="connsiteY48" fmla="*/ 762290 h 1524366"/>
              <a:gd name="connsiteX49" fmla="*/ 82485 w 2474556"/>
              <a:gd name="connsiteY49" fmla="*/ 679804 h 1524366"/>
              <a:gd name="connsiteX50" fmla="*/ 2392071 w 2474556"/>
              <a:gd name="connsiteY50" fmla="*/ 0 h 1524366"/>
              <a:gd name="connsiteX51" fmla="*/ 2474556 w 2474556"/>
              <a:gd name="connsiteY51" fmla="*/ 82486 h 1524366"/>
              <a:gd name="connsiteX52" fmla="*/ 2392071 w 2474556"/>
              <a:gd name="connsiteY52" fmla="*/ 164971 h 1524366"/>
              <a:gd name="connsiteX53" fmla="*/ 2309585 w 2474556"/>
              <a:gd name="connsiteY53" fmla="*/ 82486 h 1524366"/>
              <a:gd name="connsiteX54" fmla="*/ 2392071 w 2474556"/>
              <a:gd name="connsiteY54" fmla="*/ 0 h 1524366"/>
              <a:gd name="connsiteX55" fmla="*/ 1814674 w 2474556"/>
              <a:gd name="connsiteY55" fmla="*/ 0 h 1524366"/>
              <a:gd name="connsiteX56" fmla="*/ 1897159 w 2474556"/>
              <a:gd name="connsiteY56" fmla="*/ 82486 h 1524366"/>
              <a:gd name="connsiteX57" fmla="*/ 1814674 w 2474556"/>
              <a:gd name="connsiteY57" fmla="*/ 164971 h 1524366"/>
              <a:gd name="connsiteX58" fmla="*/ 1732189 w 2474556"/>
              <a:gd name="connsiteY58" fmla="*/ 82486 h 1524366"/>
              <a:gd name="connsiteX59" fmla="*/ 1814674 w 2474556"/>
              <a:gd name="connsiteY59" fmla="*/ 0 h 1524366"/>
              <a:gd name="connsiteX60" fmla="*/ 1237275 w 2474556"/>
              <a:gd name="connsiteY60" fmla="*/ 0 h 1524366"/>
              <a:gd name="connsiteX61" fmla="*/ 1319760 w 2474556"/>
              <a:gd name="connsiteY61" fmla="*/ 82486 h 1524366"/>
              <a:gd name="connsiteX62" fmla="*/ 1237275 w 2474556"/>
              <a:gd name="connsiteY62" fmla="*/ 164968 h 1524366"/>
              <a:gd name="connsiteX63" fmla="*/ 1154790 w 2474556"/>
              <a:gd name="connsiteY63" fmla="*/ 82486 h 1524366"/>
              <a:gd name="connsiteX64" fmla="*/ 1237275 w 2474556"/>
              <a:gd name="connsiteY64" fmla="*/ 0 h 1524366"/>
              <a:gd name="connsiteX65" fmla="*/ 659880 w 2474556"/>
              <a:gd name="connsiteY65" fmla="*/ 0 h 1524366"/>
              <a:gd name="connsiteX66" fmla="*/ 742365 w 2474556"/>
              <a:gd name="connsiteY66" fmla="*/ 82486 h 1524366"/>
              <a:gd name="connsiteX67" fmla="*/ 659880 w 2474556"/>
              <a:gd name="connsiteY67" fmla="*/ 164971 h 1524366"/>
              <a:gd name="connsiteX68" fmla="*/ 577395 w 2474556"/>
              <a:gd name="connsiteY68" fmla="*/ 82486 h 1524366"/>
              <a:gd name="connsiteX69" fmla="*/ 659880 w 2474556"/>
              <a:gd name="connsiteY69" fmla="*/ 0 h 1524366"/>
              <a:gd name="connsiteX70" fmla="*/ 82485 w 2474556"/>
              <a:gd name="connsiteY70" fmla="*/ 0 h 1524366"/>
              <a:gd name="connsiteX71" fmla="*/ 164970 w 2474556"/>
              <a:gd name="connsiteY71" fmla="*/ 82486 h 1524366"/>
              <a:gd name="connsiteX72" fmla="*/ 82485 w 2474556"/>
              <a:gd name="connsiteY72" fmla="*/ 164968 h 1524366"/>
              <a:gd name="connsiteX73" fmla="*/ 0 w 2474556"/>
              <a:gd name="connsiteY73" fmla="*/ 82486 h 1524366"/>
              <a:gd name="connsiteX74" fmla="*/ 82485 w 2474556"/>
              <a:gd name="connsiteY74" fmla="*/ 0 h 1524366"/>
            </a:gdLst>
            <a:ahLst/>
            <a:cxnLst/>
            <a:rect l="l" t="t" r="r" b="b"/>
            <a:pathLst>
              <a:path w="2474556" h="1524366">
                <a:moveTo>
                  <a:pt x="2391853" y="1359394"/>
                </a:moveTo>
                <a:cubicBezTo>
                  <a:pt x="2437488" y="1359608"/>
                  <a:pt x="2474338" y="1396459"/>
                  <a:pt x="2474338" y="1441880"/>
                </a:cubicBezTo>
                <a:cubicBezTo>
                  <a:pt x="2474338" y="1487301"/>
                  <a:pt x="2437488" y="1524366"/>
                  <a:pt x="2391853" y="1524366"/>
                </a:cubicBezTo>
                <a:cubicBezTo>
                  <a:pt x="2346432" y="1524366"/>
                  <a:pt x="2309367" y="1487515"/>
                  <a:pt x="2309367" y="1441880"/>
                </a:cubicBezTo>
                <a:cubicBezTo>
                  <a:pt x="2309367" y="1396459"/>
                  <a:pt x="2346218" y="1359394"/>
                  <a:pt x="2391853" y="1359394"/>
                </a:cubicBezTo>
                <a:close/>
                <a:moveTo>
                  <a:pt x="1814671" y="1359394"/>
                </a:moveTo>
                <a:cubicBezTo>
                  <a:pt x="1860092" y="1359608"/>
                  <a:pt x="1897156" y="1396459"/>
                  <a:pt x="1897156" y="1441880"/>
                </a:cubicBezTo>
                <a:cubicBezTo>
                  <a:pt x="1897156" y="1487301"/>
                  <a:pt x="1860306" y="1524366"/>
                  <a:pt x="1814671" y="1524366"/>
                </a:cubicBezTo>
                <a:cubicBezTo>
                  <a:pt x="1769250" y="1524366"/>
                  <a:pt x="1732186" y="1487515"/>
                  <a:pt x="1732186" y="1441880"/>
                </a:cubicBezTo>
                <a:cubicBezTo>
                  <a:pt x="1732186" y="1396459"/>
                  <a:pt x="1769036" y="1359394"/>
                  <a:pt x="1814671" y="1359394"/>
                </a:cubicBezTo>
                <a:close/>
                <a:moveTo>
                  <a:pt x="1237275" y="1359394"/>
                </a:moveTo>
                <a:cubicBezTo>
                  <a:pt x="1282910" y="1359608"/>
                  <a:pt x="1319760" y="1396459"/>
                  <a:pt x="1319760" y="1441880"/>
                </a:cubicBezTo>
                <a:cubicBezTo>
                  <a:pt x="1319760" y="1487301"/>
                  <a:pt x="1282910" y="1524366"/>
                  <a:pt x="1237275" y="1524366"/>
                </a:cubicBezTo>
                <a:cubicBezTo>
                  <a:pt x="1191854" y="1524366"/>
                  <a:pt x="1154790" y="1487515"/>
                  <a:pt x="1154790" y="1441880"/>
                </a:cubicBezTo>
                <a:cubicBezTo>
                  <a:pt x="1154790" y="1396459"/>
                  <a:pt x="1191640" y="1359394"/>
                  <a:pt x="1237275" y="1359394"/>
                </a:cubicBezTo>
                <a:close/>
                <a:moveTo>
                  <a:pt x="659880" y="1359394"/>
                </a:moveTo>
                <a:cubicBezTo>
                  <a:pt x="705515" y="1359394"/>
                  <a:pt x="742365" y="1396459"/>
                  <a:pt x="742365" y="1441880"/>
                </a:cubicBezTo>
                <a:cubicBezTo>
                  <a:pt x="742365" y="1487301"/>
                  <a:pt x="705515" y="1524366"/>
                  <a:pt x="659880" y="1524366"/>
                </a:cubicBezTo>
                <a:cubicBezTo>
                  <a:pt x="614245" y="1524366"/>
                  <a:pt x="577395" y="1487515"/>
                  <a:pt x="577395" y="1441880"/>
                </a:cubicBezTo>
                <a:cubicBezTo>
                  <a:pt x="577395" y="1396459"/>
                  <a:pt x="614245" y="1359394"/>
                  <a:pt x="659880" y="1359394"/>
                </a:cubicBezTo>
                <a:close/>
                <a:moveTo>
                  <a:pt x="82485" y="1359394"/>
                </a:moveTo>
                <a:cubicBezTo>
                  <a:pt x="128120" y="1359608"/>
                  <a:pt x="164970" y="1396459"/>
                  <a:pt x="164970" y="1441880"/>
                </a:cubicBezTo>
                <a:cubicBezTo>
                  <a:pt x="164970" y="1487301"/>
                  <a:pt x="128120" y="1524366"/>
                  <a:pt x="82485" y="1524366"/>
                </a:cubicBezTo>
                <a:cubicBezTo>
                  <a:pt x="37064" y="1524366"/>
                  <a:pt x="0" y="1487515"/>
                  <a:pt x="0" y="1441880"/>
                </a:cubicBezTo>
                <a:cubicBezTo>
                  <a:pt x="0" y="1396459"/>
                  <a:pt x="36850" y="1359394"/>
                  <a:pt x="82485" y="1359394"/>
                </a:cubicBezTo>
                <a:close/>
                <a:moveTo>
                  <a:pt x="2391853" y="679804"/>
                </a:moveTo>
                <a:cubicBezTo>
                  <a:pt x="2437488" y="679804"/>
                  <a:pt x="2474338" y="716654"/>
                  <a:pt x="2474338" y="762290"/>
                </a:cubicBezTo>
                <a:cubicBezTo>
                  <a:pt x="2474338" y="807707"/>
                  <a:pt x="2437488" y="844775"/>
                  <a:pt x="2391853" y="844775"/>
                </a:cubicBezTo>
                <a:cubicBezTo>
                  <a:pt x="2346432" y="844775"/>
                  <a:pt x="2309367" y="807925"/>
                  <a:pt x="2309367" y="762290"/>
                </a:cubicBezTo>
                <a:cubicBezTo>
                  <a:pt x="2309367" y="716868"/>
                  <a:pt x="2346218" y="679804"/>
                  <a:pt x="2391853" y="679804"/>
                </a:cubicBezTo>
                <a:close/>
                <a:moveTo>
                  <a:pt x="1814671" y="679804"/>
                </a:moveTo>
                <a:cubicBezTo>
                  <a:pt x="1860092" y="679804"/>
                  <a:pt x="1897156" y="716654"/>
                  <a:pt x="1897156" y="762290"/>
                </a:cubicBezTo>
                <a:cubicBezTo>
                  <a:pt x="1897156" y="807707"/>
                  <a:pt x="1860306" y="844775"/>
                  <a:pt x="1814671" y="844775"/>
                </a:cubicBezTo>
                <a:cubicBezTo>
                  <a:pt x="1769250" y="844775"/>
                  <a:pt x="1732186" y="807925"/>
                  <a:pt x="1732186" y="762290"/>
                </a:cubicBezTo>
                <a:cubicBezTo>
                  <a:pt x="1732186" y="716868"/>
                  <a:pt x="1769036" y="679804"/>
                  <a:pt x="1814671" y="679804"/>
                </a:cubicBezTo>
                <a:close/>
                <a:moveTo>
                  <a:pt x="1237275" y="679804"/>
                </a:moveTo>
                <a:cubicBezTo>
                  <a:pt x="1282910" y="679804"/>
                  <a:pt x="1319760" y="716654"/>
                  <a:pt x="1319760" y="762290"/>
                </a:cubicBezTo>
                <a:cubicBezTo>
                  <a:pt x="1319760" y="807707"/>
                  <a:pt x="1282910" y="844775"/>
                  <a:pt x="1237275" y="844775"/>
                </a:cubicBezTo>
                <a:cubicBezTo>
                  <a:pt x="1191854" y="844775"/>
                  <a:pt x="1154790" y="807925"/>
                  <a:pt x="1154790" y="762290"/>
                </a:cubicBezTo>
                <a:cubicBezTo>
                  <a:pt x="1154790" y="716868"/>
                  <a:pt x="1191640" y="679804"/>
                  <a:pt x="1237275" y="679804"/>
                </a:cubicBezTo>
                <a:close/>
                <a:moveTo>
                  <a:pt x="659880" y="679804"/>
                </a:moveTo>
                <a:cubicBezTo>
                  <a:pt x="705515" y="679804"/>
                  <a:pt x="742365" y="716654"/>
                  <a:pt x="742365" y="762290"/>
                </a:cubicBezTo>
                <a:cubicBezTo>
                  <a:pt x="742365" y="807707"/>
                  <a:pt x="705515" y="844775"/>
                  <a:pt x="659880" y="844775"/>
                </a:cubicBezTo>
                <a:cubicBezTo>
                  <a:pt x="614245" y="844775"/>
                  <a:pt x="577395" y="807925"/>
                  <a:pt x="577395" y="762290"/>
                </a:cubicBezTo>
                <a:cubicBezTo>
                  <a:pt x="577395" y="716868"/>
                  <a:pt x="614245" y="679804"/>
                  <a:pt x="659880" y="679804"/>
                </a:cubicBezTo>
                <a:close/>
                <a:moveTo>
                  <a:pt x="82485" y="679804"/>
                </a:moveTo>
                <a:cubicBezTo>
                  <a:pt x="128120" y="679804"/>
                  <a:pt x="164970" y="716654"/>
                  <a:pt x="164970" y="762290"/>
                </a:cubicBezTo>
                <a:cubicBezTo>
                  <a:pt x="164970" y="807707"/>
                  <a:pt x="128120" y="844775"/>
                  <a:pt x="82485" y="844775"/>
                </a:cubicBezTo>
                <a:cubicBezTo>
                  <a:pt x="37064" y="844775"/>
                  <a:pt x="0" y="807925"/>
                  <a:pt x="0" y="762290"/>
                </a:cubicBezTo>
                <a:cubicBezTo>
                  <a:pt x="0" y="716868"/>
                  <a:pt x="36850" y="679804"/>
                  <a:pt x="82485" y="679804"/>
                </a:cubicBezTo>
                <a:close/>
                <a:moveTo>
                  <a:pt x="2392071" y="0"/>
                </a:moveTo>
                <a:cubicBezTo>
                  <a:pt x="2437626" y="0"/>
                  <a:pt x="2474556" y="36930"/>
                  <a:pt x="2474556" y="82486"/>
                </a:cubicBezTo>
                <a:cubicBezTo>
                  <a:pt x="2474556" y="128041"/>
                  <a:pt x="2437626" y="164971"/>
                  <a:pt x="2392071" y="164971"/>
                </a:cubicBezTo>
                <a:cubicBezTo>
                  <a:pt x="2346515" y="164971"/>
                  <a:pt x="2309585" y="128041"/>
                  <a:pt x="2309585" y="82486"/>
                </a:cubicBezTo>
                <a:cubicBezTo>
                  <a:pt x="2309585" y="36930"/>
                  <a:pt x="2346515" y="0"/>
                  <a:pt x="2392071" y="0"/>
                </a:cubicBezTo>
                <a:close/>
                <a:moveTo>
                  <a:pt x="1814674" y="0"/>
                </a:moveTo>
                <a:cubicBezTo>
                  <a:pt x="1860229" y="0"/>
                  <a:pt x="1897159" y="36930"/>
                  <a:pt x="1897159" y="82486"/>
                </a:cubicBezTo>
                <a:cubicBezTo>
                  <a:pt x="1897159" y="128041"/>
                  <a:pt x="1860229" y="164971"/>
                  <a:pt x="1814674" y="164971"/>
                </a:cubicBezTo>
                <a:cubicBezTo>
                  <a:pt x="1769119" y="164971"/>
                  <a:pt x="1732189" y="128041"/>
                  <a:pt x="1732189" y="82486"/>
                </a:cubicBezTo>
                <a:cubicBezTo>
                  <a:pt x="1732189" y="36930"/>
                  <a:pt x="1769119" y="0"/>
                  <a:pt x="1814674" y="0"/>
                </a:cubicBezTo>
                <a:close/>
                <a:moveTo>
                  <a:pt x="1237275" y="0"/>
                </a:moveTo>
                <a:cubicBezTo>
                  <a:pt x="1282910" y="0"/>
                  <a:pt x="1319760" y="37064"/>
                  <a:pt x="1319760" y="82486"/>
                </a:cubicBezTo>
                <a:cubicBezTo>
                  <a:pt x="1319760" y="127903"/>
                  <a:pt x="1282910" y="164968"/>
                  <a:pt x="1237275" y="164968"/>
                </a:cubicBezTo>
                <a:cubicBezTo>
                  <a:pt x="1191854" y="164968"/>
                  <a:pt x="1154790" y="128121"/>
                  <a:pt x="1154790" y="82486"/>
                </a:cubicBezTo>
                <a:cubicBezTo>
                  <a:pt x="1154790" y="37064"/>
                  <a:pt x="1191640" y="0"/>
                  <a:pt x="1237275" y="0"/>
                </a:cubicBezTo>
                <a:close/>
                <a:moveTo>
                  <a:pt x="659880" y="0"/>
                </a:moveTo>
                <a:cubicBezTo>
                  <a:pt x="705435" y="0"/>
                  <a:pt x="742365" y="36930"/>
                  <a:pt x="742365" y="82486"/>
                </a:cubicBezTo>
                <a:cubicBezTo>
                  <a:pt x="742365" y="128041"/>
                  <a:pt x="705435" y="164971"/>
                  <a:pt x="659880" y="164971"/>
                </a:cubicBezTo>
                <a:cubicBezTo>
                  <a:pt x="614325" y="164971"/>
                  <a:pt x="577395" y="128041"/>
                  <a:pt x="577395" y="82486"/>
                </a:cubicBezTo>
                <a:cubicBezTo>
                  <a:pt x="577395" y="36930"/>
                  <a:pt x="614325" y="0"/>
                  <a:pt x="659880" y="0"/>
                </a:cubicBezTo>
                <a:close/>
                <a:moveTo>
                  <a:pt x="82485" y="0"/>
                </a:moveTo>
                <a:cubicBezTo>
                  <a:pt x="128120" y="0"/>
                  <a:pt x="164970" y="37064"/>
                  <a:pt x="164970" y="82486"/>
                </a:cubicBezTo>
                <a:cubicBezTo>
                  <a:pt x="164970" y="127903"/>
                  <a:pt x="128120" y="164968"/>
                  <a:pt x="82485" y="164968"/>
                </a:cubicBezTo>
                <a:cubicBezTo>
                  <a:pt x="37064" y="164968"/>
                  <a:pt x="0" y="128121"/>
                  <a:pt x="0" y="82486"/>
                </a:cubicBezTo>
                <a:cubicBezTo>
                  <a:pt x="0" y="37064"/>
                  <a:pt x="36850" y="0"/>
                  <a:pt x="824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62639" y="758431"/>
            <a:ext cx="2294931" cy="20645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01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38B81A-F309-49A7-A8B1-6920C56CA2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sp>
        <p:nvSpPr>
          <p:cNvPr id="18" name="标题 1">
            <a:extLst>
              <a:ext uri="{FF2B5EF4-FFF2-40B4-BE49-F238E27FC236}">
                <a16:creationId xmlns:a16="http://schemas.microsoft.com/office/drawing/2014/main" id="{4749CE9D-A62A-4574-A259-F082DBC39F31}"/>
              </a:ext>
            </a:extLst>
          </p:cNvPr>
          <p:cNvSpPr txBox="1"/>
          <p:nvPr/>
        </p:nvSpPr>
        <p:spPr>
          <a:xfrm>
            <a:off x="962640" y="4432008"/>
            <a:ext cx="3416856" cy="462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Semantic Segmentation Task Based on RGB Images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660399" y="3102248"/>
            <a:ext cx="3442063" cy="23641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输入：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一张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RGB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图像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输出：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一张与输入图像尺寸相同的分割图，其中每个像素被标记为对应的语义类别（如 “病变区域”等）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目标：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将图像中的每个像素分类到预定义的语义类别中，从而实现对图像内容的精细理解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660400" y="2378577"/>
            <a:ext cx="3442062" cy="4388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4368619" y="3102248"/>
            <a:ext cx="3442063" cy="23641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像素级分类：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与图像分类（整张图像一个标签）或目标检测（框出目标位置）不同，语义分割需要对每个像素进行分类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语义类别区分：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输出图像中，不同类别通常用不同颜色表示（如背景为黑色，病变区域为红色等）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不区分实例：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语义分割只区分类别，不区分同一类别的不同实例。如果需要区分实例，则属于实例分割任务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4368619" y="2378577"/>
            <a:ext cx="3442063" cy="4388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8076837" y="3102248"/>
            <a:ext cx="3442063" cy="23641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医学图像分析：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0769FF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糖尿病性视网膜病变诊断（分割病变区域）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肿瘤分割（如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MRI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或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CT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图像中的肿瘤区域）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器官分割（如心脏、肝脏等）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自动驾驶：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道路场景分割（如车辆、行人、道路、天空等）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遥感图像分析：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土地利用分类（如森林、水域、建筑等）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工业检测：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缺陷检测（如裂纹、划痕等）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增强现实（</a:t>
            </a:r>
            <a:r>
              <a:rPr kumimoji="1" lang="en-US" altLang="zh-CN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AR</a:t>
            </a:r>
            <a:r>
              <a:rPr kumimoji="1" lang="zh-CN" altLang="en-US" sz="1400" b="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）：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场景理解与虚拟物体叠加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8076837" y="2378577"/>
            <a:ext cx="3442063" cy="4388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755651" y="2378578"/>
            <a:ext cx="3251561" cy="4388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任务定义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4489269" y="2378578"/>
            <a:ext cx="3200763" cy="4388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任务特点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8191137" y="2378578"/>
            <a:ext cx="3213463" cy="4388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应用场景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28582AC7-26D4-4C5B-8480-7C45D5E17A5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21" name="标题 1">
            <a:extLst>
              <a:ext uri="{FF2B5EF4-FFF2-40B4-BE49-F238E27FC236}">
                <a16:creationId xmlns:a16="http://schemas.microsoft.com/office/drawing/2014/main" id="{A4A2A828-5132-4744-A2F8-F4578A1F73E7}"/>
              </a:ext>
            </a:extLst>
          </p:cNvPr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基于</a:t>
            </a:r>
            <a:r>
              <a:rPr kumimoji="1" lang="en-US" altLang="zh-CN" sz="32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RGB</a:t>
            </a:r>
            <a:r>
              <a:rPr kumimoji="1"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图像的语义分割任务</a:t>
            </a: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E0CD4003-669C-4824-8C58-FDE061B383DB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660398" y="1221213"/>
            <a:ext cx="10858502" cy="8838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基于</a:t>
            </a:r>
            <a:r>
              <a:rPr kumimoji="1" lang="en-US" altLang="zh-CN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RGB</a:t>
            </a:r>
            <a:r>
              <a:rPr kumimoji="1" lang="zh-CN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图像的语义分割任务是计算机视觉领域的一项核心任务，旨在对输入的三通道</a:t>
            </a:r>
            <a:r>
              <a:rPr kumimoji="1" lang="en-US" altLang="zh-CN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RGB</a:t>
            </a:r>
            <a:r>
              <a:rPr kumimoji="1" lang="zh-CN" altLang="en-US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图像中的每个像素进行分类，并为每个像素分配一个语义类别标签。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200162" y="658790"/>
            <a:ext cx="8991838" cy="6199210"/>
          </a:xfrm>
          <a:custGeom>
            <a:avLst/>
            <a:gdLst>
              <a:gd name="connsiteX0" fmla="*/ 8991838 w 8991838"/>
              <a:gd name="connsiteY0" fmla="*/ 0 h 6199210"/>
              <a:gd name="connsiteX1" fmla="*/ 8991838 w 8991838"/>
              <a:gd name="connsiteY1" fmla="*/ 6199210 h 6199210"/>
              <a:gd name="connsiteX2" fmla="*/ 0 w 8991838"/>
              <a:gd name="connsiteY2" fmla="*/ 6199210 h 6199210"/>
              <a:gd name="connsiteX3" fmla="*/ 150053 w 8991838"/>
              <a:gd name="connsiteY3" fmla="*/ 5928560 h 6199210"/>
              <a:gd name="connsiteX4" fmla="*/ 8705787 w 8991838"/>
              <a:gd name="connsiteY4" fmla="*/ 38524 h 6199210"/>
            </a:gdLst>
            <a:ahLst/>
            <a:cxnLst/>
            <a:rect l="l" t="t" r="r" b="b"/>
            <a:pathLst>
              <a:path w="8991838" h="6199210">
                <a:moveTo>
                  <a:pt x="8991838" y="0"/>
                </a:moveTo>
                <a:lnTo>
                  <a:pt x="8991838" y="6199210"/>
                </a:lnTo>
                <a:lnTo>
                  <a:pt x="0" y="6199210"/>
                </a:lnTo>
                <a:lnTo>
                  <a:pt x="150053" y="5928560"/>
                </a:lnTo>
                <a:cubicBezTo>
                  <a:pt x="2647386" y="1569992"/>
                  <a:pt x="6513238" y="364952"/>
                  <a:pt x="8705787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962640" y="3082532"/>
            <a:ext cx="3716662" cy="6950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传统方法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368503" y="651777"/>
            <a:ext cx="6823497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907644" y="4674844"/>
            <a:ext cx="2474556" cy="1524366"/>
          </a:xfrm>
          <a:custGeom>
            <a:avLst/>
            <a:gdLst>
              <a:gd name="connsiteX0" fmla="*/ 2391853 w 2474556"/>
              <a:gd name="connsiteY0" fmla="*/ 1359394 h 1524366"/>
              <a:gd name="connsiteX1" fmla="*/ 2474338 w 2474556"/>
              <a:gd name="connsiteY1" fmla="*/ 1441880 h 1524366"/>
              <a:gd name="connsiteX2" fmla="*/ 2391853 w 2474556"/>
              <a:gd name="connsiteY2" fmla="*/ 1524366 h 1524366"/>
              <a:gd name="connsiteX3" fmla="*/ 2309367 w 2474556"/>
              <a:gd name="connsiteY3" fmla="*/ 1441880 h 1524366"/>
              <a:gd name="connsiteX4" fmla="*/ 2391853 w 2474556"/>
              <a:gd name="connsiteY4" fmla="*/ 1359394 h 1524366"/>
              <a:gd name="connsiteX5" fmla="*/ 1814671 w 2474556"/>
              <a:gd name="connsiteY5" fmla="*/ 1359394 h 1524366"/>
              <a:gd name="connsiteX6" fmla="*/ 1897156 w 2474556"/>
              <a:gd name="connsiteY6" fmla="*/ 1441880 h 1524366"/>
              <a:gd name="connsiteX7" fmla="*/ 1814671 w 2474556"/>
              <a:gd name="connsiteY7" fmla="*/ 1524366 h 1524366"/>
              <a:gd name="connsiteX8" fmla="*/ 1732186 w 2474556"/>
              <a:gd name="connsiteY8" fmla="*/ 1441880 h 1524366"/>
              <a:gd name="connsiteX9" fmla="*/ 1814671 w 2474556"/>
              <a:gd name="connsiteY9" fmla="*/ 1359394 h 1524366"/>
              <a:gd name="connsiteX10" fmla="*/ 1237275 w 2474556"/>
              <a:gd name="connsiteY10" fmla="*/ 1359394 h 1524366"/>
              <a:gd name="connsiteX11" fmla="*/ 1319760 w 2474556"/>
              <a:gd name="connsiteY11" fmla="*/ 1441880 h 1524366"/>
              <a:gd name="connsiteX12" fmla="*/ 1237275 w 2474556"/>
              <a:gd name="connsiteY12" fmla="*/ 1524366 h 1524366"/>
              <a:gd name="connsiteX13" fmla="*/ 1154790 w 2474556"/>
              <a:gd name="connsiteY13" fmla="*/ 1441880 h 1524366"/>
              <a:gd name="connsiteX14" fmla="*/ 1237275 w 2474556"/>
              <a:gd name="connsiteY14" fmla="*/ 1359394 h 1524366"/>
              <a:gd name="connsiteX15" fmla="*/ 659880 w 2474556"/>
              <a:gd name="connsiteY15" fmla="*/ 1359394 h 1524366"/>
              <a:gd name="connsiteX16" fmla="*/ 742365 w 2474556"/>
              <a:gd name="connsiteY16" fmla="*/ 1441880 h 1524366"/>
              <a:gd name="connsiteX17" fmla="*/ 659880 w 2474556"/>
              <a:gd name="connsiteY17" fmla="*/ 1524366 h 1524366"/>
              <a:gd name="connsiteX18" fmla="*/ 577395 w 2474556"/>
              <a:gd name="connsiteY18" fmla="*/ 1441880 h 1524366"/>
              <a:gd name="connsiteX19" fmla="*/ 659880 w 2474556"/>
              <a:gd name="connsiteY19" fmla="*/ 1359394 h 1524366"/>
              <a:gd name="connsiteX20" fmla="*/ 82485 w 2474556"/>
              <a:gd name="connsiteY20" fmla="*/ 1359394 h 1524366"/>
              <a:gd name="connsiteX21" fmla="*/ 164970 w 2474556"/>
              <a:gd name="connsiteY21" fmla="*/ 1441880 h 1524366"/>
              <a:gd name="connsiteX22" fmla="*/ 82485 w 2474556"/>
              <a:gd name="connsiteY22" fmla="*/ 1524366 h 1524366"/>
              <a:gd name="connsiteX23" fmla="*/ 0 w 2474556"/>
              <a:gd name="connsiteY23" fmla="*/ 1441880 h 1524366"/>
              <a:gd name="connsiteX24" fmla="*/ 82485 w 2474556"/>
              <a:gd name="connsiteY24" fmla="*/ 1359394 h 1524366"/>
              <a:gd name="connsiteX25" fmla="*/ 2391853 w 2474556"/>
              <a:gd name="connsiteY25" fmla="*/ 679804 h 1524366"/>
              <a:gd name="connsiteX26" fmla="*/ 2474338 w 2474556"/>
              <a:gd name="connsiteY26" fmla="*/ 762290 h 1524366"/>
              <a:gd name="connsiteX27" fmla="*/ 2391853 w 2474556"/>
              <a:gd name="connsiteY27" fmla="*/ 844775 h 1524366"/>
              <a:gd name="connsiteX28" fmla="*/ 2309367 w 2474556"/>
              <a:gd name="connsiteY28" fmla="*/ 762290 h 1524366"/>
              <a:gd name="connsiteX29" fmla="*/ 2391853 w 2474556"/>
              <a:gd name="connsiteY29" fmla="*/ 679804 h 1524366"/>
              <a:gd name="connsiteX30" fmla="*/ 1814671 w 2474556"/>
              <a:gd name="connsiteY30" fmla="*/ 679804 h 1524366"/>
              <a:gd name="connsiteX31" fmla="*/ 1897156 w 2474556"/>
              <a:gd name="connsiteY31" fmla="*/ 762290 h 1524366"/>
              <a:gd name="connsiteX32" fmla="*/ 1814671 w 2474556"/>
              <a:gd name="connsiteY32" fmla="*/ 844775 h 1524366"/>
              <a:gd name="connsiteX33" fmla="*/ 1732186 w 2474556"/>
              <a:gd name="connsiteY33" fmla="*/ 762290 h 1524366"/>
              <a:gd name="connsiteX34" fmla="*/ 1814671 w 2474556"/>
              <a:gd name="connsiteY34" fmla="*/ 679804 h 1524366"/>
              <a:gd name="connsiteX35" fmla="*/ 1237275 w 2474556"/>
              <a:gd name="connsiteY35" fmla="*/ 679804 h 1524366"/>
              <a:gd name="connsiteX36" fmla="*/ 1319760 w 2474556"/>
              <a:gd name="connsiteY36" fmla="*/ 762290 h 1524366"/>
              <a:gd name="connsiteX37" fmla="*/ 1237275 w 2474556"/>
              <a:gd name="connsiteY37" fmla="*/ 844775 h 1524366"/>
              <a:gd name="connsiteX38" fmla="*/ 1154790 w 2474556"/>
              <a:gd name="connsiteY38" fmla="*/ 762290 h 1524366"/>
              <a:gd name="connsiteX39" fmla="*/ 1237275 w 2474556"/>
              <a:gd name="connsiteY39" fmla="*/ 679804 h 1524366"/>
              <a:gd name="connsiteX40" fmla="*/ 659880 w 2474556"/>
              <a:gd name="connsiteY40" fmla="*/ 679804 h 1524366"/>
              <a:gd name="connsiteX41" fmla="*/ 742365 w 2474556"/>
              <a:gd name="connsiteY41" fmla="*/ 762290 h 1524366"/>
              <a:gd name="connsiteX42" fmla="*/ 659880 w 2474556"/>
              <a:gd name="connsiteY42" fmla="*/ 844775 h 1524366"/>
              <a:gd name="connsiteX43" fmla="*/ 577395 w 2474556"/>
              <a:gd name="connsiteY43" fmla="*/ 762290 h 1524366"/>
              <a:gd name="connsiteX44" fmla="*/ 659880 w 2474556"/>
              <a:gd name="connsiteY44" fmla="*/ 679804 h 1524366"/>
              <a:gd name="connsiteX45" fmla="*/ 82485 w 2474556"/>
              <a:gd name="connsiteY45" fmla="*/ 679804 h 1524366"/>
              <a:gd name="connsiteX46" fmla="*/ 164970 w 2474556"/>
              <a:gd name="connsiteY46" fmla="*/ 762290 h 1524366"/>
              <a:gd name="connsiteX47" fmla="*/ 82485 w 2474556"/>
              <a:gd name="connsiteY47" fmla="*/ 844775 h 1524366"/>
              <a:gd name="connsiteX48" fmla="*/ 0 w 2474556"/>
              <a:gd name="connsiteY48" fmla="*/ 762290 h 1524366"/>
              <a:gd name="connsiteX49" fmla="*/ 82485 w 2474556"/>
              <a:gd name="connsiteY49" fmla="*/ 679804 h 1524366"/>
              <a:gd name="connsiteX50" fmla="*/ 2392071 w 2474556"/>
              <a:gd name="connsiteY50" fmla="*/ 0 h 1524366"/>
              <a:gd name="connsiteX51" fmla="*/ 2474556 w 2474556"/>
              <a:gd name="connsiteY51" fmla="*/ 82486 h 1524366"/>
              <a:gd name="connsiteX52" fmla="*/ 2392071 w 2474556"/>
              <a:gd name="connsiteY52" fmla="*/ 164971 h 1524366"/>
              <a:gd name="connsiteX53" fmla="*/ 2309585 w 2474556"/>
              <a:gd name="connsiteY53" fmla="*/ 82486 h 1524366"/>
              <a:gd name="connsiteX54" fmla="*/ 2392071 w 2474556"/>
              <a:gd name="connsiteY54" fmla="*/ 0 h 1524366"/>
              <a:gd name="connsiteX55" fmla="*/ 1814674 w 2474556"/>
              <a:gd name="connsiteY55" fmla="*/ 0 h 1524366"/>
              <a:gd name="connsiteX56" fmla="*/ 1897159 w 2474556"/>
              <a:gd name="connsiteY56" fmla="*/ 82486 h 1524366"/>
              <a:gd name="connsiteX57" fmla="*/ 1814674 w 2474556"/>
              <a:gd name="connsiteY57" fmla="*/ 164971 h 1524366"/>
              <a:gd name="connsiteX58" fmla="*/ 1732189 w 2474556"/>
              <a:gd name="connsiteY58" fmla="*/ 82486 h 1524366"/>
              <a:gd name="connsiteX59" fmla="*/ 1814674 w 2474556"/>
              <a:gd name="connsiteY59" fmla="*/ 0 h 1524366"/>
              <a:gd name="connsiteX60" fmla="*/ 1237275 w 2474556"/>
              <a:gd name="connsiteY60" fmla="*/ 0 h 1524366"/>
              <a:gd name="connsiteX61" fmla="*/ 1319760 w 2474556"/>
              <a:gd name="connsiteY61" fmla="*/ 82486 h 1524366"/>
              <a:gd name="connsiteX62" fmla="*/ 1237275 w 2474556"/>
              <a:gd name="connsiteY62" fmla="*/ 164968 h 1524366"/>
              <a:gd name="connsiteX63" fmla="*/ 1154790 w 2474556"/>
              <a:gd name="connsiteY63" fmla="*/ 82486 h 1524366"/>
              <a:gd name="connsiteX64" fmla="*/ 1237275 w 2474556"/>
              <a:gd name="connsiteY64" fmla="*/ 0 h 1524366"/>
              <a:gd name="connsiteX65" fmla="*/ 659880 w 2474556"/>
              <a:gd name="connsiteY65" fmla="*/ 0 h 1524366"/>
              <a:gd name="connsiteX66" fmla="*/ 742365 w 2474556"/>
              <a:gd name="connsiteY66" fmla="*/ 82486 h 1524366"/>
              <a:gd name="connsiteX67" fmla="*/ 659880 w 2474556"/>
              <a:gd name="connsiteY67" fmla="*/ 164971 h 1524366"/>
              <a:gd name="connsiteX68" fmla="*/ 577395 w 2474556"/>
              <a:gd name="connsiteY68" fmla="*/ 82486 h 1524366"/>
              <a:gd name="connsiteX69" fmla="*/ 659880 w 2474556"/>
              <a:gd name="connsiteY69" fmla="*/ 0 h 1524366"/>
              <a:gd name="connsiteX70" fmla="*/ 82485 w 2474556"/>
              <a:gd name="connsiteY70" fmla="*/ 0 h 1524366"/>
              <a:gd name="connsiteX71" fmla="*/ 164970 w 2474556"/>
              <a:gd name="connsiteY71" fmla="*/ 82486 h 1524366"/>
              <a:gd name="connsiteX72" fmla="*/ 82485 w 2474556"/>
              <a:gd name="connsiteY72" fmla="*/ 164968 h 1524366"/>
              <a:gd name="connsiteX73" fmla="*/ 0 w 2474556"/>
              <a:gd name="connsiteY73" fmla="*/ 82486 h 1524366"/>
              <a:gd name="connsiteX74" fmla="*/ 82485 w 2474556"/>
              <a:gd name="connsiteY74" fmla="*/ 0 h 1524366"/>
            </a:gdLst>
            <a:ahLst/>
            <a:cxnLst/>
            <a:rect l="l" t="t" r="r" b="b"/>
            <a:pathLst>
              <a:path w="2474556" h="1524366">
                <a:moveTo>
                  <a:pt x="2391853" y="1359394"/>
                </a:moveTo>
                <a:cubicBezTo>
                  <a:pt x="2437488" y="1359608"/>
                  <a:pt x="2474338" y="1396459"/>
                  <a:pt x="2474338" y="1441880"/>
                </a:cubicBezTo>
                <a:cubicBezTo>
                  <a:pt x="2474338" y="1487301"/>
                  <a:pt x="2437488" y="1524366"/>
                  <a:pt x="2391853" y="1524366"/>
                </a:cubicBezTo>
                <a:cubicBezTo>
                  <a:pt x="2346432" y="1524366"/>
                  <a:pt x="2309367" y="1487515"/>
                  <a:pt x="2309367" y="1441880"/>
                </a:cubicBezTo>
                <a:cubicBezTo>
                  <a:pt x="2309367" y="1396459"/>
                  <a:pt x="2346218" y="1359394"/>
                  <a:pt x="2391853" y="1359394"/>
                </a:cubicBezTo>
                <a:close/>
                <a:moveTo>
                  <a:pt x="1814671" y="1359394"/>
                </a:moveTo>
                <a:cubicBezTo>
                  <a:pt x="1860092" y="1359608"/>
                  <a:pt x="1897156" y="1396459"/>
                  <a:pt x="1897156" y="1441880"/>
                </a:cubicBezTo>
                <a:cubicBezTo>
                  <a:pt x="1897156" y="1487301"/>
                  <a:pt x="1860306" y="1524366"/>
                  <a:pt x="1814671" y="1524366"/>
                </a:cubicBezTo>
                <a:cubicBezTo>
                  <a:pt x="1769250" y="1524366"/>
                  <a:pt x="1732186" y="1487515"/>
                  <a:pt x="1732186" y="1441880"/>
                </a:cubicBezTo>
                <a:cubicBezTo>
                  <a:pt x="1732186" y="1396459"/>
                  <a:pt x="1769036" y="1359394"/>
                  <a:pt x="1814671" y="1359394"/>
                </a:cubicBezTo>
                <a:close/>
                <a:moveTo>
                  <a:pt x="1237275" y="1359394"/>
                </a:moveTo>
                <a:cubicBezTo>
                  <a:pt x="1282910" y="1359608"/>
                  <a:pt x="1319760" y="1396459"/>
                  <a:pt x="1319760" y="1441880"/>
                </a:cubicBezTo>
                <a:cubicBezTo>
                  <a:pt x="1319760" y="1487301"/>
                  <a:pt x="1282910" y="1524366"/>
                  <a:pt x="1237275" y="1524366"/>
                </a:cubicBezTo>
                <a:cubicBezTo>
                  <a:pt x="1191854" y="1524366"/>
                  <a:pt x="1154790" y="1487515"/>
                  <a:pt x="1154790" y="1441880"/>
                </a:cubicBezTo>
                <a:cubicBezTo>
                  <a:pt x="1154790" y="1396459"/>
                  <a:pt x="1191640" y="1359394"/>
                  <a:pt x="1237275" y="1359394"/>
                </a:cubicBezTo>
                <a:close/>
                <a:moveTo>
                  <a:pt x="659880" y="1359394"/>
                </a:moveTo>
                <a:cubicBezTo>
                  <a:pt x="705515" y="1359394"/>
                  <a:pt x="742365" y="1396459"/>
                  <a:pt x="742365" y="1441880"/>
                </a:cubicBezTo>
                <a:cubicBezTo>
                  <a:pt x="742365" y="1487301"/>
                  <a:pt x="705515" y="1524366"/>
                  <a:pt x="659880" y="1524366"/>
                </a:cubicBezTo>
                <a:cubicBezTo>
                  <a:pt x="614245" y="1524366"/>
                  <a:pt x="577395" y="1487515"/>
                  <a:pt x="577395" y="1441880"/>
                </a:cubicBezTo>
                <a:cubicBezTo>
                  <a:pt x="577395" y="1396459"/>
                  <a:pt x="614245" y="1359394"/>
                  <a:pt x="659880" y="1359394"/>
                </a:cubicBezTo>
                <a:close/>
                <a:moveTo>
                  <a:pt x="82485" y="1359394"/>
                </a:moveTo>
                <a:cubicBezTo>
                  <a:pt x="128120" y="1359608"/>
                  <a:pt x="164970" y="1396459"/>
                  <a:pt x="164970" y="1441880"/>
                </a:cubicBezTo>
                <a:cubicBezTo>
                  <a:pt x="164970" y="1487301"/>
                  <a:pt x="128120" y="1524366"/>
                  <a:pt x="82485" y="1524366"/>
                </a:cubicBezTo>
                <a:cubicBezTo>
                  <a:pt x="37064" y="1524366"/>
                  <a:pt x="0" y="1487515"/>
                  <a:pt x="0" y="1441880"/>
                </a:cubicBezTo>
                <a:cubicBezTo>
                  <a:pt x="0" y="1396459"/>
                  <a:pt x="36850" y="1359394"/>
                  <a:pt x="82485" y="1359394"/>
                </a:cubicBezTo>
                <a:close/>
                <a:moveTo>
                  <a:pt x="2391853" y="679804"/>
                </a:moveTo>
                <a:cubicBezTo>
                  <a:pt x="2437488" y="679804"/>
                  <a:pt x="2474338" y="716654"/>
                  <a:pt x="2474338" y="762290"/>
                </a:cubicBezTo>
                <a:cubicBezTo>
                  <a:pt x="2474338" y="807707"/>
                  <a:pt x="2437488" y="844775"/>
                  <a:pt x="2391853" y="844775"/>
                </a:cubicBezTo>
                <a:cubicBezTo>
                  <a:pt x="2346432" y="844775"/>
                  <a:pt x="2309367" y="807925"/>
                  <a:pt x="2309367" y="762290"/>
                </a:cubicBezTo>
                <a:cubicBezTo>
                  <a:pt x="2309367" y="716868"/>
                  <a:pt x="2346218" y="679804"/>
                  <a:pt x="2391853" y="679804"/>
                </a:cubicBezTo>
                <a:close/>
                <a:moveTo>
                  <a:pt x="1814671" y="679804"/>
                </a:moveTo>
                <a:cubicBezTo>
                  <a:pt x="1860092" y="679804"/>
                  <a:pt x="1897156" y="716654"/>
                  <a:pt x="1897156" y="762290"/>
                </a:cubicBezTo>
                <a:cubicBezTo>
                  <a:pt x="1897156" y="807707"/>
                  <a:pt x="1860306" y="844775"/>
                  <a:pt x="1814671" y="844775"/>
                </a:cubicBezTo>
                <a:cubicBezTo>
                  <a:pt x="1769250" y="844775"/>
                  <a:pt x="1732186" y="807925"/>
                  <a:pt x="1732186" y="762290"/>
                </a:cubicBezTo>
                <a:cubicBezTo>
                  <a:pt x="1732186" y="716868"/>
                  <a:pt x="1769036" y="679804"/>
                  <a:pt x="1814671" y="679804"/>
                </a:cubicBezTo>
                <a:close/>
                <a:moveTo>
                  <a:pt x="1237275" y="679804"/>
                </a:moveTo>
                <a:cubicBezTo>
                  <a:pt x="1282910" y="679804"/>
                  <a:pt x="1319760" y="716654"/>
                  <a:pt x="1319760" y="762290"/>
                </a:cubicBezTo>
                <a:cubicBezTo>
                  <a:pt x="1319760" y="807707"/>
                  <a:pt x="1282910" y="844775"/>
                  <a:pt x="1237275" y="844775"/>
                </a:cubicBezTo>
                <a:cubicBezTo>
                  <a:pt x="1191854" y="844775"/>
                  <a:pt x="1154790" y="807925"/>
                  <a:pt x="1154790" y="762290"/>
                </a:cubicBezTo>
                <a:cubicBezTo>
                  <a:pt x="1154790" y="716868"/>
                  <a:pt x="1191640" y="679804"/>
                  <a:pt x="1237275" y="679804"/>
                </a:cubicBezTo>
                <a:close/>
                <a:moveTo>
                  <a:pt x="659880" y="679804"/>
                </a:moveTo>
                <a:cubicBezTo>
                  <a:pt x="705515" y="679804"/>
                  <a:pt x="742365" y="716654"/>
                  <a:pt x="742365" y="762290"/>
                </a:cubicBezTo>
                <a:cubicBezTo>
                  <a:pt x="742365" y="807707"/>
                  <a:pt x="705515" y="844775"/>
                  <a:pt x="659880" y="844775"/>
                </a:cubicBezTo>
                <a:cubicBezTo>
                  <a:pt x="614245" y="844775"/>
                  <a:pt x="577395" y="807925"/>
                  <a:pt x="577395" y="762290"/>
                </a:cubicBezTo>
                <a:cubicBezTo>
                  <a:pt x="577395" y="716868"/>
                  <a:pt x="614245" y="679804"/>
                  <a:pt x="659880" y="679804"/>
                </a:cubicBezTo>
                <a:close/>
                <a:moveTo>
                  <a:pt x="82485" y="679804"/>
                </a:moveTo>
                <a:cubicBezTo>
                  <a:pt x="128120" y="679804"/>
                  <a:pt x="164970" y="716654"/>
                  <a:pt x="164970" y="762290"/>
                </a:cubicBezTo>
                <a:cubicBezTo>
                  <a:pt x="164970" y="807707"/>
                  <a:pt x="128120" y="844775"/>
                  <a:pt x="82485" y="844775"/>
                </a:cubicBezTo>
                <a:cubicBezTo>
                  <a:pt x="37064" y="844775"/>
                  <a:pt x="0" y="807925"/>
                  <a:pt x="0" y="762290"/>
                </a:cubicBezTo>
                <a:cubicBezTo>
                  <a:pt x="0" y="716868"/>
                  <a:pt x="36850" y="679804"/>
                  <a:pt x="82485" y="679804"/>
                </a:cubicBezTo>
                <a:close/>
                <a:moveTo>
                  <a:pt x="2392071" y="0"/>
                </a:moveTo>
                <a:cubicBezTo>
                  <a:pt x="2437626" y="0"/>
                  <a:pt x="2474556" y="36930"/>
                  <a:pt x="2474556" y="82486"/>
                </a:cubicBezTo>
                <a:cubicBezTo>
                  <a:pt x="2474556" y="128041"/>
                  <a:pt x="2437626" y="164971"/>
                  <a:pt x="2392071" y="164971"/>
                </a:cubicBezTo>
                <a:cubicBezTo>
                  <a:pt x="2346515" y="164971"/>
                  <a:pt x="2309585" y="128041"/>
                  <a:pt x="2309585" y="82486"/>
                </a:cubicBezTo>
                <a:cubicBezTo>
                  <a:pt x="2309585" y="36930"/>
                  <a:pt x="2346515" y="0"/>
                  <a:pt x="2392071" y="0"/>
                </a:cubicBezTo>
                <a:close/>
                <a:moveTo>
                  <a:pt x="1814674" y="0"/>
                </a:moveTo>
                <a:cubicBezTo>
                  <a:pt x="1860229" y="0"/>
                  <a:pt x="1897159" y="36930"/>
                  <a:pt x="1897159" y="82486"/>
                </a:cubicBezTo>
                <a:cubicBezTo>
                  <a:pt x="1897159" y="128041"/>
                  <a:pt x="1860229" y="164971"/>
                  <a:pt x="1814674" y="164971"/>
                </a:cubicBezTo>
                <a:cubicBezTo>
                  <a:pt x="1769119" y="164971"/>
                  <a:pt x="1732189" y="128041"/>
                  <a:pt x="1732189" y="82486"/>
                </a:cubicBezTo>
                <a:cubicBezTo>
                  <a:pt x="1732189" y="36930"/>
                  <a:pt x="1769119" y="0"/>
                  <a:pt x="1814674" y="0"/>
                </a:cubicBezTo>
                <a:close/>
                <a:moveTo>
                  <a:pt x="1237275" y="0"/>
                </a:moveTo>
                <a:cubicBezTo>
                  <a:pt x="1282910" y="0"/>
                  <a:pt x="1319760" y="37064"/>
                  <a:pt x="1319760" y="82486"/>
                </a:cubicBezTo>
                <a:cubicBezTo>
                  <a:pt x="1319760" y="127903"/>
                  <a:pt x="1282910" y="164968"/>
                  <a:pt x="1237275" y="164968"/>
                </a:cubicBezTo>
                <a:cubicBezTo>
                  <a:pt x="1191854" y="164968"/>
                  <a:pt x="1154790" y="128121"/>
                  <a:pt x="1154790" y="82486"/>
                </a:cubicBezTo>
                <a:cubicBezTo>
                  <a:pt x="1154790" y="37064"/>
                  <a:pt x="1191640" y="0"/>
                  <a:pt x="1237275" y="0"/>
                </a:cubicBezTo>
                <a:close/>
                <a:moveTo>
                  <a:pt x="659880" y="0"/>
                </a:moveTo>
                <a:cubicBezTo>
                  <a:pt x="705435" y="0"/>
                  <a:pt x="742365" y="36930"/>
                  <a:pt x="742365" y="82486"/>
                </a:cubicBezTo>
                <a:cubicBezTo>
                  <a:pt x="742365" y="128041"/>
                  <a:pt x="705435" y="164971"/>
                  <a:pt x="659880" y="164971"/>
                </a:cubicBezTo>
                <a:cubicBezTo>
                  <a:pt x="614325" y="164971"/>
                  <a:pt x="577395" y="128041"/>
                  <a:pt x="577395" y="82486"/>
                </a:cubicBezTo>
                <a:cubicBezTo>
                  <a:pt x="577395" y="36930"/>
                  <a:pt x="614325" y="0"/>
                  <a:pt x="659880" y="0"/>
                </a:cubicBezTo>
                <a:close/>
                <a:moveTo>
                  <a:pt x="82485" y="0"/>
                </a:moveTo>
                <a:cubicBezTo>
                  <a:pt x="128120" y="0"/>
                  <a:pt x="164970" y="37064"/>
                  <a:pt x="164970" y="82486"/>
                </a:cubicBezTo>
                <a:cubicBezTo>
                  <a:pt x="164970" y="127903"/>
                  <a:pt x="128120" y="164968"/>
                  <a:pt x="82485" y="164968"/>
                </a:cubicBezTo>
                <a:cubicBezTo>
                  <a:pt x="37064" y="164968"/>
                  <a:pt x="0" y="128121"/>
                  <a:pt x="0" y="82486"/>
                </a:cubicBezTo>
                <a:cubicBezTo>
                  <a:pt x="0" y="37064"/>
                  <a:pt x="36850" y="0"/>
                  <a:pt x="824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62639" y="758431"/>
            <a:ext cx="2294931" cy="20645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02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38B81A-F309-49A7-A8B1-6920C56CA2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B253E139-3D86-4B78-A02C-442A6140B78C}"/>
              </a:ext>
            </a:extLst>
          </p:cNvPr>
          <p:cNvSpPr txBox="1"/>
          <p:nvPr/>
        </p:nvSpPr>
        <p:spPr>
          <a:xfrm>
            <a:off x="962640" y="3777594"/>
            <a:ext cx="3716662" cy="462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Traditional Methods</a:t>
            </a:r>
          </a:p>
        </p:txBody>
      </p:sp>
    </p:spTree>
    <p:extLst>
      <p:ext uri="{BB962C8B-B14F-4D97-AF65-F5344CB8AC3E}">
        <p14:creationId xmlns:p14="http://schemas.microsoft.com/office/powerpoint/2010/main" val="1059284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传统方法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01C85BB-A296-4E00-9652-ED1420C97E02}"/>
              </a:ext>
            </a:extLst>
          </p:cNvPr>
          <p:cNvPicPr>
            <a:picLocks noChangeAspect="1"/>
          </p:cNvPicPr>
          <p:nvPr/>
        </p:nvPicPr>
        <p:blipFill rotWithShape="1">
          <a:blip r:embed="rId24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56785FAD-5AE1-46A1-B8A9-D5BC9E2749C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433570" y="1315388"/>
            <a:ext cx="3312160" cy="4507896"/>
          </a:xfrm>
          <a:prstGeom prst="round1Rect">
            <a:avLst>
              <a:gd name="adj" fmla="val 17542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E6524F07-9F6F-4D2C-B7F8-7C559DCD9C06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4433650" y="1315318"/>
            <a:ext cx="648000" cy="648000"/>
          </a:xfrm>
          <a:custGeom>
            <a:avLst/>
            <a:gdLst>
              <a:gd name="connsiteX0" fmla="*/ 0 w 4762500"/>
              <a:gd name="connsiteY0" fmla="*/ 4762500 h 4762500"/>
              <a:gd name="connsiteX1" fmla="*/ 4762500 w 4762500"/>
              <a:gd name="connsiteY1" fmla="*/ 0 h 4762500"/>
              <a:gd name="connsiteX2" fmla="*/ 0 w 4762500"/>
              <a:gd name="connsiteY2" fmla="*/ 0 h 4762500"/>
            </a:gdLst>
            <a:ahLst/>
            <a:cxnLst/>
            <a:rect l="l" t="t" r="r" b="b"/>
            <a:pathLst>
              <a:path w="4762500" h="4762500">
                <a:moveTo>
                  <a:pt x="0" y="4762500"/>
                </a:moveTo>
                <a:cubicBezTo>
                  <a:pt x="2630234" y="4762500"/>
                  <a:pt x="4762500" y="2630234"/>
                  <a:pt x="47625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22D3A16C-1E9E-4144-95EA-9CCF725B2106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8206740" y="1315388"/>
            <a:ext cx="3312160" cy="4507896"/>
          </a:xfrm>
          <a:prstGeom prst="round1Rect">
            <a:avLst>
              <a:gd name="adj" fmla="val 1754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134BE73E-F37F-4BEC-8B28-00C3C7D9709A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8206900" y="1315318"/>
            <a:ext cx="648000" cy="648000"/>
          </a:xfrm>
          <a:custGeom>
            <a:avLst/>
            <a:gdLst>
              <a:gd name="connsiteX0" fmla="*/ 0 w 4762500"/>
              <a:gd name="connsiteY0" fmla="*/ 4762500 h 4762500"/>
              <a:gd name="connsiteX1" fmla="*/ 4762500 w 4762500"/>
              <a:gd name="connsiteY1" fmla="*/ 0 h 4762500"/>
              <a:gd name="connsiteX2" fmla="*/ 0 w 4762500"/>
              <a:gd name="connsiteY2" fmla="*/ 0 h 4762500"/>
            </a:gdLst>
            <a:ahLst/>
            <a:cxnLst/>
            <a:rect l="l" t="t" r="r" b="b"/>
            <a:pathLst>
              <a:path w="4762500" h="4762500">
                <a:moveTo>
                  <a:pt x="0" y="4762500"/>
                </a:moveTo>
                <a:cubicBezTo>
                  <a:pt x="2630234" y="4762500"/>
                  <a:pt x="4762500" y="2630234"/>
                  <a:pt x="47625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4DCD244C-3A24-4ED2-B382-3BB5D9DEF45D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660400" y="1315388"/>
            <a:ext cx="3312160" cy="4507896"/>
          </a:xfrm>
          <a:prstGeom prst="round1Rect">
            <a:avLst>
              <a:gd name="adj" fmla="val 1754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8A83226F-7038-46C3-94D0-95BACA5AE97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60400" y="1315318"/>
            <a:ext cx="648000" cy="648000"/>
          </a:xfrm>
          <a:custGeom>
            <a:avLst/>
            <a:gdLst>
              <a:gd name="connsiteX0" fmla="*/ 0 w 4762500"/>
              <a:gd name="connsiteY0" fmla="*/ 4762500 h 4762500"/>
              <a:gd name="connsiteX1" fmla="*/ 4762500 w 4762500"/>
              <a:gd name="connsiteY1" fmla="*/ 0 h 4762500"/>
              <a:gd name="connsiteX2" fmla="*/ 0 w 4762500"/>
              <a:gd name="connsiteY2" fmla="*/ 0 h 4762500"/>
            </a:gdLst>
            <a:ahLst/>
            <a:cxnLst/>
            <a:rect l="l" t="t" r="r" b="b"/>
            <a:pathLst>
              <a:path w="4762500" h="4762500">
                <a:moveTo>
                  <a:pt x="0" y="4762500"/>
                </a:moveTo>
                <a:cubicBezTo>
                  <a:pt x="2630234" y="4762500"/>
                  <a:pt x="4762500" y="2630234"/>
                  <a:pt x="47625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1" name="标题 1">
            <a:extLst>
              <a:ext uri="{FF2B5EF4-FFF2-40B4-BE49-F238E27FC236}">
                <a16:creationId xmlns:a16="http://schemas.microsoft.com/office/drawing/2014/main" id="{B7758CFA-2992-4E29-AC72-3AE84F1FA2FF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671743" y="1411056"/>
            <a:ext cx="504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L" panose="00020600040101010101" charset="-122"/>
              </a:rPr>
              <a:t>01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3A395B94-1414-44CB-9ABA-9B66D9F4D69C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920400" y="1535416"/>
            <a:ext cx="792000" cy="7920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3" name="标题 1">
            <a:extLst>
              <a:ext uri="{FF2B5EF4-FFF2-40B4-BE49-F238E27FC236}">
                <a16:creationId xmlns:a16="http://schemas.microsoft.com/office/drawing/2014/main" id="{9EF72F49-3728-4F54-8AAD-1664A9E38DE3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2118400" y="1761702"/>
            <a:ext cx="396000" cy="33942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4" name="标题 1">
            <a:extLst>
              <a:ext uri="{FF2B5EF4-FFF2-40B4-BE49-F238E27FC236}">
                <a16:creationId xmlns:a16="http://schemas.microsoft.com/office/drawing/2014/main" id="{C67C8ABE-C2D1-456C-AD88-724B36FE95F7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4444992" y="1411056"/>
            <a:ext cx="504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L" panose="00020600040101010101" charset="-122"/>
              </a:rPr>
              <a:t>02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5" name="标题 1">
            <a:extLst>
              <a:ext uri="{FF2B5EF4-FFF2-40B4-BE49-F238E27FC236}">
                <a16:creationId xmlns:a16="http://schemas.microsoft.com/office/drawing/2014/main" id="{ECB7C0AE-1497-47CE-9C14-DEEC1716FD44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5693650" y="1535416"/>
            <a:ext cx="792000" cy="7920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6" name="标题 1">
            <a:extLst>
              <a:ext uri="{FF2B5EF4-FFF2-40B4-BE49-F238E27FC236}">
                <a16:creationId xmlns:a16="http://schemas.microsoft.com/office/drawing/2014/main" id="{8CEA9F4A-A903-4985-8F4B-DE426B118415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5891650" y="1761702"/>
            <a:ext cx="396000" cy="33942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7" name="标题 1">
            <a:extLst>
              <a:ext uri="{FF2B5EF4-FFF2-40B4-BE49-F238E27FC236}">
                <a16:creationId xmlns:a16="http://schemas.microsoft.com/office/drawing/2014/main" id="{F6F6C48A-C720-4C1A-B3B1-6F6F3A3ED30B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8218243" y="1411056"/>
            <a:ext cx="504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L" panose="00020600040101010101" charset="-122"/>
              </a:rPr>
              <a:t>03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8" name="标题 1">
            <a:extLst>
              <a:ext uri="{FF2B5EF4-FFF2-40B4-BE49-F238E27FC236}">
                <a16:creationId xmlns:a16="http://schemas.microsoft.com/office/drawing/2014/main" id="{CFE7C78F-F84B-464A-B881-61AA5587E3DD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9466900" y="1535416"/>
            <a:ext cx="792000" cy="7920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9" name="标题 1">
            <a:extLst>
              <a:ext uri="{FF2B5EF4-FFF2-40B4-BE49-F238E27FC236}">
                <a16:creationId xmlns:a16="http://schemas.microsoft.com/office/drawing/2014/main" id="{E97B25D5-E4D9-4545-ADD9-191000755276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9664900" y="1761702"/>
            <a:ext cx="396000" cy="33942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0" name="标题 1">
            <a:extLst>
              <a:ext uri="{FF2B5EF4-FFF2-40B4-BE49-F238E27FC236}">
                <a16:creationId xmlns:a16="http://schemas.microsoft.com/office/drawing/2014/main" id="{D73982BC-BD0B-4ABA-8A26-2F29E179569B}"/>
              </a:ext>
            </a:extLst>
          </p:cNvPr>
          <p:cNvSpPr txBox="1"/>
          <p:nvPr>
            <p:custDataLst>
              <p:tags r:id="rId16"/>
            </p:custDataLst>
          </p:nvPr>
        </p:nvSpPr>
        <p:spPr>
          <a:xfrm>
            <a:off x="876400" y="2579102"/>
            <a:ext cx="288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基于图割（</a:t>
            </a:r>
            <a:r>
              <a:rPr kumimoji="1" lang="en-US" altLang="zh-CN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Graph Cut</a:t>
            </a: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）的方法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1" name="标题 1">
            <a:extLst>
              <a:ext uri="{FF2B5EF4-FFF2-40B4-BE49-F238E27FC236}">
                <a16:creationId xmlns:a16="http://schemas.microsoft.com/office/drawing/2014/main" id="{14F25A16-1956-46CF-B207-F83C0AF513DF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876400" y="3080057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图割方法将图像分割问题转化为图的最优化问题，通过最小化能量函数来分割图像。</a:t>
            </a: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优点：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能够处理全局信息，分割结果通常较为平滑。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缺点：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计算复杂度较高，难以处理大规模图像。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2" name="标题 1">
            <a:extLst>
              <a:ext uri="{FF2B5EF4-FFF2-40B4-BE49-F238E27FC236}">
                <a16:creationId xmlns:a16="http://schemas.microsoft.com/office/drawing/2014/main" id="{8D3DA26D-063D-4C36-8EF8-DDAE9D0C5EED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4649650" y="2579102"/>
            <a:ext cx="288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基于条件随机场（</a:t>
            </a:r>
            <a:r>
              <a:rPr kumimoji="1" lang="en-US" altLang="zh-CN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CRF</a:t>
            </a: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）的方法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3" name="标题 1">
            <a:extLst>
              <a:ext uri="{FF2B5EF4-FFF2-40B4-BE49-F238E27FC236}">
                <a16:creationId xmlns:a16="http://schemas.microsoft.com/office/drawing/2014/main" id="{3660F6A6-1D24-4621-AD18-2C40ACBF80FB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4649650" y="3080057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CRF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是一种概率图模型，用于建模像素之间的依赖关系。</a:t>
            </a: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优点：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能够捕捉像素间的上下文信息，分割结果较为精确。</a:t>
            </a: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缺点：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计算复杂度高，难以处理高分辨率图像。</a:t>
            </a: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4" name="标题 1">
            <a:extLst>
              <a:ext uri="{FF2B5EF4-FFF2-40B4-BE49-F238E27FC236}">
                <a16:creationId xmlns:a16="http://schemas.microsoft.com/office/drawing/2014/main" id="{3982CA92-47C7-4133-A7F5-AE8DA7616A77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8422900" y="2579102"/>
            <a:ext cx="288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基于边缘检测的方法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5" name="标题 1">
            <a:extLst>
              <a:ext uri="{FF2B5EF4-FFF2-40B4-BE49-F238E27FC236}">
                <a16:creationId xmlns:a16="http://schemas.microsoft.com/office/drawing/2014/main" id="{8A2FAE33-B9E6-49D7-96C9-AA94515F6007}"/>
              </a:ext>
            </a:extLst>
          </p:cNvPr>
          <p:cNvSpPr txBox="1"/>
          <p:nvPr>
            <p:custDataLst>
              <p:tags r:id="rId21"/>
            </p:custDataLst>
          </p:nvPr>
        </p:nvSpPr>
        <p:spPr>
          <a:xfrm>
            <a:off x="8422899" y="3080057"/>
            <a:ext cx="2999479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通过检测图像中的边缘来进行分割。使用边缘检测算法（如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Canny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、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Sobel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）提取边缘并根据边缘信息进行分割。</a:t>
            </a: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优点：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简单直观，适用于边缘明显的图像。</a:t>
            </a: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缺点：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对噪声敏感，容易产生不连续的分割结果。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6" name="标题 1">
            <a:extLst>
              <a:ext uri="{FF2B5EF4-FFF2-40B4-BE49-F238E27FC236}">
                <a16:creationId xmlns:a16="http://schemas.microsoft.com/office/drawing/2014/main" id="{7CF2778E-C5BF-4ECF-A8CE-8CBE08E4B99A}"/>
              </a:ext>
            </a:extLst>
          </p:cNvPr>
          <p:cNvSpPr txBox="1"/>
          <p:nvPr>
            <p:custDataLst>
              <p:tags r:id="rId22"/>
            </p:custDataLst>
          </p:nvPr>
        </p:nvSpPr>
        <p:spPr>
          <a:xfrm>
            <a:off x="708527" y="5871903"/>
            <a:ext cx="10858500" cy="64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7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传统方法具有</a:t>
            </a:r>
            <a:r>
              <a:rPr kumimoji="1" lang="zh-CN" altLang="en-US" sz="17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对初始条件敏感</a:t>
            </a:r>
            <a:r>
              <a:rPr kumimoji="1" lang="zh-CN" altLang="en-US" sz="17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、</a:t>
            </a:r>
            <a:r>
              <a:rPr kumimoji="1" lang="zh-CN" altLang="en-US" sz="17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缺乏全局上下文信息</a:t>
            </a:r>
            <a:r>
              <a:rPr kumimoji="1" lang="zh-CN" altLang="en-US" sz="17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、</a:t>
            </a:r>
            <a:r>
              <a:rPr kumimoji="1" lang="zh-CN" altLang="en-US" sz="17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计算效率较低</a:t>
            </a:r>
            <a:r>
              <a:rPr kumimoji="1" lang="zh-CN" altLang="en-US" sz="17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、</a:t>
            </a:r>
            <a:r>
              <a:rPr kumimoji="1" lang="zh-CN" altLang="en-US" sz="17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对噪声和复杂场景的鲁棒性较差</a:t>
            </a:r>
            <a:r>
              <a:rPr kumimoji="1" lang="zh-CN" altLang="en-US" sz="17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等局限性。</a:t>
            </a:r>
            <a:endParaRPr kumimoji="1" lang="zh-CN" altLang="en-US" sz="17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200162" y="658790"/>
            <a:ext cx="8991838" cy="6199210"/>
          </a:xfrm>
          <a:custGeom>
            <a:avLst/>
            <a:gdLst>
              <a:gd name="connsiteX0" fmla="*/ 8991838 w 8991838"/>
              <a:gd name="connsiteY0" fmla="*/ 0 h 6199210"/>
              <a:gd name="connsiteX1" fmla="*/ 8991838 w 8991838"/>
              <a:gd name="connsiteY1" fmla="*/ 6199210 h 6199210"/>
              <a:gd name="connsiteX2" fmla="*/ 0 w 8991838"/>
              <a:gd name="connsiteY2" fmla="*/ 6199210 h 6199210"/>
              <a:gd name="connsiteX3" fmla="*/ 150053 w 8991838"/>
              <a:gd name="connsiteY3" fmla="*/ 5928560 h 6199210"/>
              <a:gd name="connsiteX4" fmla="*/ 8705787 w 8991838"/>
              <a:gd name="connsiteY4" fmla="*/ 38524 h 6199210"/>
            </a:gdLst>
            <a:ahLst/>
            <a:cxnLst/>
            <a:rect l="l" t="t" r="r" b="b"/>
            <a:pathLst>
              <a:path w="8991838" h="6199210">
                <a:moveTo>
                  <a:pt x="8991838" y="0"/>
                </a:moveTo>
                <a:lnTo>
                  <a:pt x="8991838" y="6199210"/>
                </a:lnTo>
                <a:lnTo>
                  <a:pt x="0" y="6199210"/>
                </a:lnTo>
                <a:lnTo>
                  <a:pt x="150053" y="5928560"/>
                </a:lnTo>
                <a:cubicBezTo>
                  <a:pt x="2647386" y="1569992"/>
                  <a:pt x="6513238" y="364952"/>
                  <a:pt x="8705787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962639" y="3082532"/>
            <a:ext cx="4748349" cy="6950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基于深度学习的方法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368503" y="651777"/>
            <a:ext cx="6823497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907644" y="4674844"/>
            <a:ext cx="2474556" cy="1524366"/>
          </a:xfrm>
          <a:custGeom>
            <a:avLst/>
            <a:gdLst>
              <a:gd name="connsiteX0" fmla="*/ 2391853 w 2474556"/>
              <a:gd name="connsiteY0" fmla="*/ 1359394 h 1524366"/>
              <a:gd name="connsiteX1" fmla="*/ 2474338 w 2474556"/>
              <a:gd name="connsiteY1" fmla="*/ 1441880 h 1524366"/>
              <a:gd name="connsiteX2" fmla="*/ 2391853 w 2474556"/>
              <a:gd name="connsiteY2" fmla="*/ 1524366 h 1524366"/>
              <a:gd name="connsiteX3" fmla="*/ 2309367 w 2474556"/>
              <a:gd name="connsiteY3" fmla="*/ 1441880 h 1524366"/>
              <a:gd name="connsiteX4" fmla="*/ 2391853 w 2474556"/>
              <a:gd name="connsiteY4" fmla="*/ 1359394 h 1524366"/>
              <a:gd name="connsiteX5" fmla="*/ 1814671 w 2474556"/>
              <a:gd name="connsiteY5" fmla="*/ 1359394 h 1524366"/>
              <a:gd name="connsiteX6" fmla="*/ 1897156 w 2474556"/>
              <a:gd name="connsiteY6" fmla="*/ 1441880 h 1524366"/>
              <a:gd name="connsiteX7" fmla="*/ 1814671 w 2474556"/>
              <a:gd name="connsiteY7" fmla="*/ 1524366 h 1524366"/>
              <a:gd name="connsiteX8" fmla="*/ 1732186 w 2474556"/>
              <a:gd name="connsiteY8" fmla="*/ 1441880 h 1524366"/>
              <a:gd name="connsiteX9" fmla="*/ 1814671 w 2474556"/>
              <a:gd name="connsiteY9" fmla="*/ 1359394 h 1524366"/>
              <a:gd name="connsiteX10" fmla="*/ 1237275 w 2474556"/>
              <a:gd name="connsiteY10" fmla="*/ 1359394 h 1524366"/>
              <a:gd name="connsiteX11" fmla="*/ 1319760 w 2474556"/>
              <a:gd name="connsiteY11" fmla="*/ 1441880 h 1524366"/>
              <a:gd name="connsiteX12" fmla="*/ 1237275 w 2474556"/>
              <a:gd name="connsiteY12" fmla="*/ 1524366 h 1524366"/>
              <a:gd name="connsiteX13" fmla="*/ 1154790 w 2474556"/>
              <a:gd name="connsiteY13" fmla="*/ 1441880 h 1524366"/>
              <a:gd name="connsiteX14" fmla="*/ 1237275 w 2474556"/>
              <a:gd name="connsiteY14" fmla="*/ 1359394 h 1524366"/>
              <a:gd name="connsiteX15" fmla="*/ 659880 w 2474556"/>
              <a:gd name="connsiteY15" fmla="*/ 1359394 h 1524366"/>
              <a:gd name="connsiteX16" fmla="*/ 742365 w 2474556"/>
              <a:gd name="connsiteY16" fmla="*/ 1441880 h 1524366"/>
              <a:gd name="connsiteX17" fmla="*/ 659880 w 2474556"/>
              <a:gd name="connsiteY17" fmla="*/ 1524366 h 1524366"/>
              <a:gd name="connsiteX18" fmla="*/ 577395 w 2474556"/>
              <a:gd name="connsiteY18" fmla="*/ 1441880 h 1524366"/>
              <a:gd name="connsiteX19" fmla="*/ 659880 w 2474556"/>
              <a:gd name="connsiteY19" fmla="*/ 1359394 h 1524366"/>
              <a:gd name="connsiteX20" fmla="*/ 82485 w 2474556"/>
              <a:gd name="connsiteY20" fmla="*/ 1359394 h 1524366"/>
              <a:gd name="connsiteX21" fmla="*/ 164970 w 2474556"/>
              <a:gd name="connsiteY21" fmla="*/ 1441880 h 1524366"/>
              <a:gd name="connsiteX22" fmla="*/ 82485 w 2474556"/>
              <a:gd name="connsiteY22" fmla="*/ 1524366 h 1524366"/>
              <a:gd name="connsiteX23" fmla="*/ 0 w 2474556"/>
              <a:gd name="connsiteY23" fmla="*/ 1441880 h 1524366"/>
              <a:gd name="connsiteX24" fmla="*/ 82485 w 2474556"/>
              <a:gd name="connsiteY24" fmla="*/ 1359394 h 1524366"/>
              <a:gd name="connsiteX25" fmla="*/ 2391853 w 2474556"/>
              <a:gd name="connsiteY25" fmla="*/ 679804 h 1524366"/>
              <a:gd name="connsiteX26" fmla="*/ 2474338 w 2474556"/>
              <a:gd name="connsiteY26" fmla="*/ 762290 h 1524366"/>
              <a:gd name="connsiteX27" fmla="*/ 2391853 w 2474556"/>
              <a:gd name="connsiteY27" fmla="*/ 844775 h 1524366"/>
              <a:gd name="connsiteX28" fmla="*/ 2309367 w 2474556"/>
              <a:gd name="connsiteY28" fmla="*/ 762290 h 1524366"/>
              <a:gd name="connsiteX29" fmla="*/ 2391853 w 2474556"/>
              <a:gd name="connsiteY29" fmla="*/ 679804 h 1524366"/>
              <a:gd name="connsiteX30" fmla="*/ 1814671 w 2474556"/>
              <a:gd name="connsiteY30" fmla="*/ 679804 h 1524366"/>
              <a:gd name="connsiteX31" fmla="*/ 1897156 w 2474556"/>
              <a:gd name="connsiteY31" fmla="*/ 762290 h 1524366"/>
              <a:gd name="connsiteX32" fmla="*/ 1814671 w 2474556"/>
              <a:gd name="connsiteY32" fmla="*/ 844775 h 1524366"/>
              <a:gd name="connsiteX33" fmla="*/ 1732186 w 2474556"/>
              <a:gd name="connsiteY33" fmla="*/ 762290 h 1524366"/>
              <a:gd name="connsiteX34" fmla="*/ 1814671 w 2474556"/>
              <a:gd name="connsiteY34" fmla="*/ 679804 h 1524366"/>
              <a:gd name="connsiteX35" fmla="*/ 1237275 w 2474556"/>
              <a:gd name="connsiteY35" fmla="*/ 679804 h 1524366"/>
              <a:gd name="connsiteX36" fmla="*/ 1319760 w 2474556"/>
              <a:gd name="connsiteY36" fmla="*/ 762290 h 1524366"/>
              <a:gd name="connsiteX37" fmla="*/ 1237275 w 2474556"/>
              <a:gd name="connsiteY37" fmla="*/ 844775 h 1524366"/>
              <a:gd name="connsiteX38" fmla="*/ 1154790 w 2474556"/>
              <a:gd name="connsiteY38" fmla="*/ 762290 h 1524366"/>
              <a:gd name="connsiteX39" fmla="*/ 1237275 w 2474556"/>
              <a:gd name="connsiteY39" fmla="*/ 679804 h 1524366"/>
              <a:gd name="connsiteX40" fmla="*/ 659880 w 2474556"/>
              <a:gd name="connsiteY40" fmla="*/ 679804 h 1524366"/>
              <a:gd name="connsiteX41" fmla="*/ 742365 w 2474556"/>
              <a:gd name="connsiteY41" fmla="*/ 762290 h 1524366"/>
              <a:gd name="connsiteX42" fmla="*/ 659880 w 2474556"/>
              <a:gd name="connsiteY42" fmla="*/ 844775 h 1524366"/>
              <a:gd name="connsiteX43" fmla="*/ 577395 w 2474556"/>
              <a:gd name="connsiteY43" fmla="*/ 762290 h 1524366"/>
              <a:gd name="connsiteX44" fmla="*/ 659880 w 2474556"/>
              <a:gd name="connsiteY44" fmla="*/ 679804 h 1524366"/>
              <a:gd name="connsiteX45" fmla="*/ 82485 w 2474556"/>
              <a:gd name="connsiteY45" fmla="*/ 679804 h 1524366"/>
              <a:gd name="connsiteX46" fmla="*/ 164970 w 2474556"/>
              <a:gd name="connsiteY46" fmla="*/ 762290 h 1524366"/>
              <a:gd name="connsiteX47" fmla="*/ 82485 w 2474556"/>
              <a:gd name="connsiteY47" fmla="*/ 844775 h 1524366"/>
              <a:gd name="connsiteX48" fmla="*/ 0 w 2474556"/>
              <a:gd name="connsiteY48" fmla="*/ 762290 h 1524366"/>
              <a:gd name="connsiteX49" fmla="*/ 82485 w 2474556"/>
              <a:gd name="connsiteY49" fmla="*/ 679804 h 1524366"/>
              <a:gd name="connsiteX50" fmla="*/ 2392071 w 2474556"/>
              <a:gd name="connsiteY50" fmla="*/ 0 h 1524366"/>
              <a:gd name="connsiteX51" fmla="*/ 2474556 w 2474556"/>
              <a:gd name="connsiteY51" fmla="*/ 82486 h 1524366"/>
              <a:gd name="connsiteX52" fmla="*/ 2392071 w 2474556"/>
              <a:gd name="connsiteY52" fmla="*/ 164971 h 1524366"/>
              <a:gd name="connsiteX53" fmla="*/ 2309585 w 2474556"/>
              <a:gd name="connsiteY53" fmla="*/ 82486 h 1524366"/>
              <a:gd name="connsiteX54" fmla="*/ 2392071 w 2474556"/>
              <a:gd name="connsiteY54" fmla="*/ 0 h 1524366"/>
              <a:gd name="connsiteX55" fmla="*/ 1814674 w 2474556"/>
              <a:gd name="connsiteY55" fmla="*/ 0 h 1524366"/>
              <a:gd name="connsiteX56" fmla="*/ 1897159 w 2474556"/>
              <a:gd name="connsiteY56" fmla="*/ 82486 h 1524366"/>
              <a:gd name="connsiteX57" fmla="*/ 1814674 w 2474556"/>
              <a:gd name="connsiteY57" fmla="*/ 164971 h 1524366"/>
              <a:gd name="connsiteX58" fmla="*/ 1732189 w 2474556"/>
              <a:gd name="connsiteY58" fmla="*/ 82486 h 1524366"/>
              <a:gd name="connsiteX59" fmla="*/ 1814674 w 2474556"/>
              <a:gd name="connsiteY59" fmla="*/ 0 h 1524366"/>
              <a:gd name="connsiteX60" fmla="*/ 1237275 w 2474556"/>
              <a:gd name="connsiteY60" fmla="*/ 0 h 1524366"/>
              <a:gd name="connsiteX61" fmla="*/ 1319760 w 2474556"/>
              <a:gd name="connsiteY61" fmla="*/ 82486 h 1524366"/>
              <a:gd name="connsiteX62" fmla="*/ 1237275 w 2474556"/>
              <a:gd name="connsiteY62" fmla="*/ 164968 h 1524366"/>
              <a:gd name="connsiteX63" fmla="*/ 1154790 w 2474556"/>
              <a:gd name="connsiteY63" fmla="*/ 82486 h 1524366"/>
              <a:gd name="connsiteX64" fmla="*/ 1237275 w 2474556"/>
              <a:gd name="connsiteY64" fmla="*/ 0 h 1524366"/>
              <a:gd name="connsiteX65" fmla="*/ 659880 w 2474556"/>
              <a:gd name="connsiteY65" fmla="*/ 0 h 1524366"/>
              <a:gd name="connsiteX66" fmla="*/ 742365 w 2474556"/>
              <a:gd name="connsiteY66" fmla="*/ 82486 h 1524366"/>
              <a:gd name="connsiteX67" fmla="*/ 659880 w 2474556"/>
              <a:gd name="connsiteY67" fmla="*/ 164971 h 1524366"/>
              <a:gd name="connsiteX68" fmla="*/ 577395 w 2474556"/>
              <a:gd name="connsiteY68" fmla="*/ 82486 h 1524366"/>
              <a:gd name="connsiteX69" fmla="*/ 659880 w 2474556"/>
              <a:gd name="connsiteY69" fmla="*/ 0 h 1524366"/>
              <a:gd name="connsiteX70" fmla="*/ 82485 w 2474556"/>
              <a:gd name="connsiteY70" fmla="*/ 0 h 1524366"/>
              <a:gd name="connsiteX71" fmla="*/ 164970 w 2474556"/>
              <a:gd name="connsiteY71" fmla="*/ 82486 h 1524366"/>
              <a:gd name="connsiteX72" fmla="*/ 82485 w 2474556"/>
              <a:gd name="connsiteY72" fmla="*/ 164968 h 1524366"/>
              <a:gd name="connsiteX73" fmla="*/ 0 w 2474556"/>
              <a:gd name="connsiteY73" fmla="*/ 82486 h 1524366"/>
              <a:gd name="connsiteX74" fmla="*/ 82485 w 2474556"/>
              <a:gd name="connsiteY74" fmla="*/ 0 h 1524366"/>
            </a:gdLst>
            <a:ahLst/>
            <a:cxnLst/>
            <a:rect l="l" t="t" r="r" b="b"/>
            <a:pathLst>
              <a:path w="2474556" h="1524366">
                <a:moveTo>
                  <a:pt x="2391853" y="1359394"/>
                </a:moveTo>
                <a:cubicBezTo>
                  <a:pt x="2437488" y="1359608"/>
                  <a:pt x="2474338" y="1396459"/>
                  <a:pt x="2474338" y="1441880"/>
                </a:cubicBezTo>
                <a:cubicBezTo>
                  <a:pt x="2474338" y="1487301"/>
                  <a:pt x="2437488" y="1524366"/>
                  <a:pt x="2391853" y="1524366"/>
                </a:cubicBezTo>
                <a:cubicBezTo>
                  <a:pt x="2346432" y="1524366"/>
                  <a:pt x="2309367" y="1487515"/>
                  <a:pt x="2309367" y="1441880"/>
                </a:cubicBezTo>
                <a:cubicBezTo>
                  <a:pt x="2309367" y="1396459"/>
                  <a:pt x="2346218" y="1359394"/>
                  <a:pt x="2391853" y="1359394"/>
                </a:cubicBezTo>
                <a:close/>
                <a:moveTo>
                  <a:pt x="1814671" y="1359394"/>
                </a:moveTo>
                <a:cubicBezTo>
                  <a:pt x="1860092" y="1359608"/>
                  <a:pt x="1897156" y="1396459"/>
                  <a:pt x="1897156" y="1441880"/>
                </a:cubicBezTo>
                <a:cubicBezTo>
                  <a:pt x="1897156" y="1487301"/>
                  <a:pt x="1860306" y="1524366"/>
                  <a:pt x="1814671" y="1524366"/>
                </a:cubicBezTo>
                <a:cubicBezTo>
                  <a:pt x="1769250" y="1524366"/>
                  <a:pt x="1732186" y="1487515"/>
                  <a:pt x="1732186" y="1441880"/>
                </a:cubicBezTo>
                <a:cubicBezTo>
                  <a:pt x="1732186" y="1396459"/>
                  <a:pt x="1769036" y="1359394"/>
                  <a:pt x="1814671" y="1359394"/>
                </a:cubicBezTo>
                <a:close/>
                <a:moveTo>
                  <a:pt x="1237275" y="1359394"/>
                </a:moveTo>
                <a:cubicBezTo>
                  <a:pt x="1282910" y="1359608"/>
                  <a:pt x="1319760" y="1396459"/>
                  <a:pt x="1319760" y="1441880"/>
                </a:cubicBezTo>
                <a:cubicBezTo>
                  <a:pt x="1319760" y="1487301"/>
                  <a:pt x="1282910" y="1524366"/>
                  <a:pt x="1237275" y="1524366"/>
                </a:cubicBezTo>
                <a:cubicBezTo>
                  <a:pt x="1191854" y="1524366"/>
                  <a:pt x="1154790" y="1487515"/>
                  <a:pt x="1154790" y="1441880"/>
                </a:cubicBezTo>
                <a:cubicBezTo>
                  <a:pt x="1154790" y="1396459"/>
                  <a:pt x="1191640" y="1359394"/>
                  <a:pt x="1237275" y="1359394"/>
                </a:cubicBezTo>
                <a:close/>
                <a:moveTo>
                  <a:pt x="659880" y="1359394"/>
                </a:moveTo>
                <a:cubicBezTo>
                  <a:pt x="705515" y="1359394"/>
                  <a:pt x="742365" y="1396459"/>
                  <a:pt x="742365" y="1441880"/>
                </a:cubicBezTo>
                <a:cubicBezTo>
                  <a:pt x="742365" y="1487301"/>
                  <a:pt x="705515" y="1524366"/>
                  <a:pt x="659880" y="1524366"/>
                </a:cubicBezTo>
                <a:cubicBezTo>
                  <a:pt x="614245" y="1524366"/>
                  <a:pt x="577395" y="1487515"/>
                  <a:pt x="577395" y="1441880"/>
                </a:cubicBezTo>
                <a:cubicBezTo>
                  <a:pt x="577395" y="1396459"/>
                  <a:pt x="614245" y="1359394"/>
                  <a:pt x="659880" y="1359394"/>
                </a:cubicBezTo>
                <a:close/>
                <a:moveTo>
                  <a:pt x="82485" y="1359394"/>
                </a:moveTo>
                <a:cubicBezTo>
                  <a:pt x="128120" y="1359608"/>
                  <a:pt x="164970" y="1396459"/>
                  <a:pt x="164970" y="1441880"/>
                </a:cubicBezTo>
                <a:cubicBezTo>
                  <a:pt x="164970" y="1487301"/>
                  <a:pt x="128120" y="1524366"/>
                  <a:pt x="82485" y="1524366"/>
                </a:cubicBezTo>
                <a:cubicBezTo>
                  <a:pt x="37064" y="1524366"/>
                  <a:pt x="0" y="1487515"/>
                  <a:pt x="0" y="1441880"/>
                </a:cubicBezTo>
                <a:cubicBezTo>
                  <a:pt x="0" y="1396459"/>
                  <a:pt x="36850" y="1359394"/>
                  <a:pt x="82485" y="1359394"/>
                </a:cubicBezTo>
                <a:close/>
                <a:moveTo>
                  <a:pt x="2391853" y="679804"/>
                </a:moveTo>
                <a:cubicBezTo>
                  <a:pt x="2437488" y="679804"/>
                  <a:pt x="2474338" y="716654"/>
                  <a:pt x="2474338" y="762290"/>
                </a:cubicBezTo>
                <a:cubicBezTo>
                  <a:pt x="2474338" y="807707"/>
                  <a:pt x="2437488" y="844775"/>
                  <a:pt x="2391853" y="844775"/>
                </a:cubicBezTo>
                <a:cubicBezTo>
                  <a:pt x="2346432" y="844775"/>
                  <a:pt x="2309367" y="807925"/>
                  <a:pt x="2309367" y="762290"/>
                </a:cubicBezTo>
                <a:cubicBezTo>
                  <a:pt x="2309367" y="716868"/>
                  <a:pt x="2346218" y="679804"/>
                  <a:pt x="2391853" y="679804"/>
                </a:cubicBezTo>
                <a:close/>
                <a:moveTo>
                  <a:pt x="1814671" y="679804"/>
                </a:moveTo>
                <a:cubicBezTo>
                  <a:pt x="1860092" y="679804"/>
                  <a:pt x="1897156" y="716654"/>
                  <a:pt x="1897156" y="762290"/>
                </a:cubicBezTo>
                <a:cubicBezTo>
                  <a:pt x="1897156" y="807707"/>
                  <a:pt x="1860306" y="844775"/>
                  <a:pt x="1814671" y="844775"/>
                </a:cubicBezTo>
                <a:cubicBezTo>
                  <a:pt x="1769250" y="844775"/>
                  <a:pt x="1732186" y="807925"/>
                  <a:pt x="1732186" y="762290"/>
                </a:cubicBezTo>
                <a:cubicBezTo>
                  <a:pt x="1732186" y="716868"/>
                  <a:pt x="1769036" y="679804"/>
                  <a:pt x="1814671" y="679804"/>
                </a:cubicBezTo>
                <a:close/>
                <a:moveTo>
                  <a:pt x="1237275" y="679804"/>
                </a:moveTo>
                <a:cubicBezTo>
                  <a:pt x="1282910" y="679804"/>
                  <a:pt x="1319760" y="716654"/>
                  <a:pt x="1319760" y="762290"/>
                </a:cubicBezTo>
                <a:cubicBezTo>
                  <a:pt x="1319760" y="807707"/>
                  <a:pt x="1282910" y="844775"/>
                  <a:pt x="1237275" y="844775"/>
                </a:cubicBezTo>
                <a:cubicBezTo>
                  <a:pt x="1191854" y="844775"/>
                  <a:pt x="1154790" y="807925"/>
                  <a:pt x="1154790" y="762290"/>
                </a:cubicBezTo>
                <a:cubicBezTo>
                  <a:pt x="1154790" y="716868"/>
                  <a:pt x="1191640" y="679804"/>
                  <a:pt x="1237275" y="679804"/>
                </a:cubicBezTo>
                <a:close/>
                <a:moveTo>
                  <a:pt x="659880" y="679804"/>
                </a:moveTo>
                <a:cubicBezTo>
                  <a:pt x="705515" y="679804"/>
                  <a:pt x="742365" y="716654"/>
                  <a:pt x="742365" y="762290"/>
                </a:cubicBezTo>
                <a:cubicBezTo>
                  <a:pt x="742365" y="807707"/>
                  <a:pt x="705515" y="844775"/>
                  <a:pt x="659880" y="844775"/>
                </a:cubicBezTo>
                <a:cubicBezTo>
                  <a:pt x="614245" y="844775"/>
                  <a:pt x="577395" y="807925"/>
                  <a:pt x="577395" y="762290"/>
                </a:cubicBezTo>
                <a:cubicBezTo>
                  <a:pt x="577395" y="716868"/>
                  <a:pt x="614245" y="679804"/>
                  <a:pt x="659880" y="679804"/>
                </a:cubicBezTo>
                <a:close/>
                <a:moveTo>
                  <a:pt x="82485" y="679804"/>
                </a:moveTo>
                <a:cubicBezTo>
                  <a:pt x="128120" y="679804"/>
                  <a:pt x="164970" y="716654"/>
                  <a:pt x="164970" y="762290"/>
                </a:cubicBezTo>
                <a:cubicBezTo>
                  <a:pt x="164970" y="807707"/>
                  <a:pt x="128120" y="844775"/>
                  <a:pt x="82485" y="844775"/>
                </a:cubicBezTo>
                <a:cubicBezTo>
                  <a:pt x="37064" y="844775"/>
                  <a:pt x="0" y="807925"/>
                  <a:pt x="0" y="762290"/>
                </a:cubicBezTo>
                <a:cubicBezTo>
                  <a:pt x="0" y="716868"/>
                  <a:pt x="36850" y="679804"/>
                  <a:pt x="82485" y="679804"/>
                </a:cubicBezTo>
                <a:close/>
                <a:moveTo>
                  <a:pt x="2392071" y="0"/>
                </a:moveTo>
                <a:cubicBezTo>
                  <a:pt x="2437626" y="0"/>
                  <a:pt x="2474556" y="36930"/>
                  <a:pt x="2474556" y="82486"/>
                </a:cubicBezTo>
                <a:cubicBezTo>
                  <a:pt x="2474556" y="128041"/>
                  <a:pt x="2437626" y="164971"/>
                  <a:pt x="2392071" y="164971"/>
                </a:cubicBezTo>
                <a:cubicBezTo>
                  <a:pt x="2346515" y="164971"/>
                  <a:pt x="2309585" y="128041"/>
                  <a:pt x="2309585" y="82486"/>
                </a:cubicBezTo>
                <a:cubicBezTo>
                  <a:pt x="2309585" y="36930"/>
                  <a:pt x="2346515" y="0"/>
                  <a:pt x="2392071" y="0"/>
                </a:cubicBezTo>
                <a:close/>
                <a:moveTo>
                  <a:pt x="1814674" y="0"/>
                </a:moveTo>
                <a:cubicBezTo>
                  <a:pt x="1860229" y="0"/>
                  <a:pt x="1897159" y="36930"/>
                  <a:pt x="1897159" y="82486"/>
                </a:cubicBezTo>
                <a:cubicBezTo>
                  <a:pt x="1897159" y="128041"/>
                  <a:pt x="1860229" y="164971"/>
                  <a:pt x="1814674" y="164971"/>
                </a:cubicBezTo>
                <a:cubicBezTo>
                  <a:pt x="1769119" y="164971"/>
                  <a:pt x="1732189" y="128041"/>
                  <a:pt x="1732189" y="82486"/>
                </a:cubicBezTo>
                <a:cubicBezTo>
                  <a:pt x="1732189" y="36930"/>
                  <a:pt x="1769119" y="0"/>
                  <a:pt x="1814674" y="0"/>
                </a:cubicBezTo>
                <a:close/>
                <a:moveTo>
                  <a:pt x="1237275" y="0"/>
                </a:moveTo>
                <a:cubicBezTo>
                  <a:pt x="1282910" y="0"/>
                  <a:pt x="1319760" y="37064"/>
                  <a:pt x="1319760" y="82486"/>
                </a:cubicBezTo>
                <a:cubicBezTo>
                  <a:pt x="1319760" y="127903"/>
                  <a:pt x="1282910" y="164968"/>
                  <a:pt x="1237275" y="164968"/>
                </a:cubicBezTo>
                <a:cubicBezTo>
                  <a:pt x="1191854" y="164968"/>
                  <a:pt x="1154790" y="128121"/>
                  <a:pt x="1154790" y="82486"/>
                </a:cubicBezTo>
                <a:cubicBezTo>
                  <a:pt x="1154790" y="37064"/>
                  <a:pt x="1191640" y="0"/>
                  <a:pt x="1237275" y="0"/>
                </a:cubicBezTo>
                <a:close/>
                <a:moveTo>
                  <a:pt x="659880" y="0"/>
                </a:moveTo>
                <a:cubicBezTo>
                  <a:pt x="705435" y="0"/>
                  <a:pt x="742365" y="36930"/>
                  <a:pt x="742365" y="82486"/>
                </a:cubicBezTo>
                <a:cubicBezTo>
                  <a:pt x="742365" y="128041"/>
                  <a:pt x="705435" y="164971"/>
                  <a:pt x="659880" y="164971"/>
                </a:cubicBezTo>
                <a:cubicBezTo>
                  <a:pt x="614325" y="164971"/>
                  <a:pt x="577395" y="128041"/>
                  <a:pt x="577395" y="82486"/>
                </a:cubicBezTo>
                <a:cubicBezTo>
                  <a:pt x="577395" y="36930"/>
                  <a:pt x="614325" y="0"/>
                  <a:pt x="659880" y="0"/>
                </a:cubicBezTo>
                <a:close/>
                <a:moveTo>
                  <a:pt x="82485" y="0"/>
                </a:moveTo>
                <a:cubicBezTo>
                  <a:pt x="128120" y="0"/>
                  <a:pt x="164970" y="37064"/>
                  <a:pt x="164970" y="82486"/>
                </a:cubicBezTo>
                <a:cubicBezTo>
                  <a:pt x="164970" y="127903"/>
                  <a:pt x="128120" y="164968"/>
                  <a:pt x="82485" y="164968"/>
                </a:cubicBezTo>
                <a:cubicBezTo>
                  <a:pt x="37064" y="164968"/>
                  <a:pt x="0" y="128121"/>
                  <a:pt x="0" y="82486"/>
                </a:cubicBezTo>
                <a:cubicBezTo>
                  <a:pt x="0" y="37064"/>
                  <a:pt x="36850" y="0"/>
                  <a:pt x="824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62639" y="758431"/>
            <a:ext cx="2294931" cy="20645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03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38B81A-F309-49A7-A8B1-6920C56CA2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C8B03574-6726-4F91-BD59-B05E2156BD29}"/>
              </a:ext>
            </a:extLst>
          </p:cNvPr>
          <p:cNvSpPr txBox="1"/>
          <p:nvPr/>
        </p:nvSpPr>
        <p:spPr>
          <a:xfrm>
            <a:off x="962640" y="3777594"/>
            <a:ext cx="3716662" cy="462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Deep Learning-Based Methods</a:t>
            </a:r>
          </a:p>
        </p:txBody>
      </p:sp>
    </p:spTree>
    <p:extLst>
      <p:ext uri="{BB962C8B-B14F-4D97-AF65-F5344CB8AC3E}">
        <p14:creationId xmlns:p14="http://schemas.microsoft.com/office/powerpoint/2010/main" val="2132279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基于深度学习的方法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01C85BB-A296-4E00-9652-ED1420C97E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46" name="标题 1">
            <a:extLst>
              <a:ext uri="{FF2B5EF4-FFF2-40B4-BE49-F238E27FC236}">
                <a16:creationId xmlns:a16="http://schemas.microsoft.com/office/drawing/2014/main" id="{7CF2778E-C5BF-4ECF-A8CE-8CBE08E4B99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55292" y="1224157"/>
            <a:ext cx="4406519" cy="499469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17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尽管传统方法在某些特定场景下仍然有效，但随着深度学习的发展，基于</a:t>
            </a:r>
            <a:r>
              <a:rPr kumimoji="1" lang="zh-CN" altLang="en-US" sz="17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卷积神经网络（</a:t>
            </a:r>
            <a:r>
              <a:rPr kumimoji="1" lang="en-US" altLang="zh-CN" sz="17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CNN</a:t>
            </a:r>
            <a:r>
              <a:rPr kumimoji="1" lang="zh-CN" altLang="en-US" sz="17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）</a:t>
            </a:r>
            <a:r>
              <a:rPr kumimoji="1" lang="zh-CN" altLang="en-US" sz="17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的方法逐渐取代了传统方法，成为语义分割的主流技术。深度学习方法的优势在于能够自动学习特征、捕捉全局上下文信息，并且在复杂场景中表现出更强的鲁棒性。</a:t>
            </a:r>
            <a:endParaRPr kumimoji="1" lang="en-US" altLang="zh-CN" sz="17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 CN Bold" panose="020B0800000000000000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17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学术界有许多深度学习驱动的图像分割模型，一篇名叫</a:t>
            </a:r>
            <a:r>
              <a:rPr kumimoji="1" lang="en-US" altLang="zh-CN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《</a:t>
            </a:r>
            <a:r>
              <a:rPr kumimoji="1" lang="zh-CN" altLang="en-US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深度学习驱动的图像分割：</a:t>
            </a:r>
            <a:r>
              <a:rPr kumimoji="1" lang="en-US" altLang="zh-CN" sz="1700" dirty="0" err="1">
                <a:latin typeface="OPPO Sans 4.0" panose="00000500000000000000" pitchFamily="2" charset="-122"/>
                <a:ea typeface="OPPO Sans 4.0" panose="00000500000000000000" pitchFamily="2" charset="-122"/>
              </a:rPr>
              <a:t>U⁃Net</a:t>
            </a:r>
            <a:r>
              <a:rPr kumimoji="1" lang="zh-CN" altLang="en-US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、</a:t>
            </a:r>
            <a:r>
              <a:rPr kumimoji="1" lang="en-US" altLang="zh-CN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SegNet</a:t>
            </a:r>
            <a:r>
              <a:rPr kumimoji="1" lang="zh-CN" altLang="en-US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和</a:t>
            </a:r>
            <a:r>
              <a:rPr kumimoji="1" lang="en-US" altLang="zh-CN" sz="1700" dirty="0" err="1">
                <a:latin typeface="OPPO Sans 4.0" panose="00000500000000000000" pitchFamily="2" charset="-122"/>
                <a:ea typeface="OPPO Sans 4.0" panose="00000500000000000000" pitchFamily="2" charset="-122"/>
              </a:rPr>
              <a:t>DenseASPP</a:t>
            </a:r>
            <a:r>
              <a:rPr kumimoji="1" lang="zh-CN" altLang="en-US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的比较研究</a:t>
            </a:r>
            <a:r>
              <a:rPr kumimoji="1" lang="en-US" altLang="zh-CN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》</a:t>
            </a:r>
            <a:r>
              <a:rPr kumimoji="1" lang="zh-CN" altLang="en-US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的论文对三种深度学习驱动的图像分割模型进行了详细的比较研究，并通过实验评估了它们在裂缝数据集、火焰数据集和</a:t>
            </a:r>
            <a:r>
              <a:rPr kumimoji="1" lang="en-US" altLang="zh-CN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Cityscapes</a:t>
            </a:r>
            <a:r>
              <a:rPr kumimoji="1" lang="zh-CN" altLang="en-US" sz="17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数据集上的性能。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4B6A62D-28C8-4CC7-B66D-2D7E6C070C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3284" y="1145928"/>
            <a:ext cx="5599095" cy="2764943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EE50C461-B04A-4620-A527-06191A419ED7}"/>
              </a:ext>
            </a:extLst>
          </p:cNvPr>
          <p:cNvGrpSpPr/>
          <p:nvPr/>
        </p:nvGrpSpPr>
        <p:grpSpPr>
          <a:xfrm>
            <a:off x="5823283" y="4151893"/>
            <a:ext cx="5599095" cy="2120543"/>
            <a:chOff x="5823283" y="4404607"/>
            <a:chExt cx="5599095" cy="212054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DDB622FB-F17C-46F6-931D-8873E76CF8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67116"/>
            <a:stretch/>
          </p:blipFill>
          <p:spPr>
            <a:xfrm>
              <a:off x="5823283" y="4404607"/>
              <a:ext cx="5599095" cy="947579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3532530-EBB0-4ABD-B284-E9893A8221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60616"/>
            <a:stretch/>
          </p:blipFill>
          <p:spPr>
            <a:xfrm>
              <a:off x="5823283" y="5390286"/>
              <a:ext cx="5599095" cy="11348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349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U-Net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BD01E88-52C2-4BDA-8C07-ACF0C4A73E0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0EA2FDDB-5CD2-4BE8-A9A2-0EA76BE4477C}"/>
              </a:ext>
            </a:extLst>
          </p:cNvPr>
          <p:cNvPicPr/>
          <p:nvPr/>
        </p:nvPicPr>
        <p:blipFill rotWithShape="1">
          <a:blip r:embed="rId9"/>
          <a:srcRect l="4194" t="3672" r="8304" b="10241"/>
          <a:stretch/>
        </p:blipFill>
        <p:spPr>
          <a:xfrm>
            <a:off x="6934200" y="1272928"/>
            <a:ext cx="4924330" cy="3121272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B2ABCD1B-DB0D-455D-9F2B-DDDF8D04439A}"/>
              </a:ext>
            </a:extLst>
          </p:cNvPr>
          <p:cNvSpPr txBox="1"/>
          <p:nvPr/>
        </p:nvSpPr>
        <p:spPr>
          <a:xfrm>
            <a:off x="333470" y="1178314"/>
            <a:ext cx="6600730" cy="1291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U-Net</a:t>
            </a:r>
            <a:r>
              <a:rPr lang="zh-CN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是一种经典的编码器</a:t>
            </a:r>
            <a:r>
              <a:rPr lang="en-US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-</a:t>
            </a:r>
            <a:r>
              <a:rPr lang="zh-CN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解码器结构，最初设计用于医学图像分割。其核心特点是</a:t>
            </a:r>
            <a:r>
              <a:rPr lang="zh-CN" altLang="zh-CN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跳跃连接（</a:t>
            </a:r>
            <a:r>
              <a:rPr lang="en-US" altLang="zh-CN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Skip Connections</a:t>
            </a:r>
            <a:r>
              <a:rPr lang="zh-CN" altLang="zh-CN" sz="1800" b="1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</a:t>
            </a:r>
            <a:r>
              <a:rPr lang="zh-CN" altLang="zh-CN" sz="18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，能够将编码器中的特征信息直接传递到解码器，帮助恢复细节信息。</a:t>
            </a:r>
            <a:endParaRPr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858CE714-4E9A-4AC0-B539-75EB74C17F7C}"/>
              </a:ext>
            </a:extLst>
          </p:cNvPr>
          <p:cNvGrpSpPr/>
          <p:nvPr/>
        </p:nvGrpSpPr>
        <p:grpSpPr>
          <a:xfrm>
            <a:off x="447770" y="2581798"/>
            <a:ext cx="2511330" cy="380701"/>
            <a:chOff x="447770" y="2477023"/>
            <a:chExt cx="2511330" cy="380701"/>
          </a:xfrm>
        </p:grpSpPr>
        <p:sp>
          <p:nvSpPr>
            <p:cNvPr id="41" name="标题 1">
              <a:extLst>
                <a:ext uri="{FF2B5EF4-FFF2-40B4-BE49-F238E27FC236}">
                  <a16:creationId xmlns:a16="http://schemas.microsoft.com/office/drawing/2014/main" id="{52C23C2A-8D34-4030-8C12-1AF21F6F58DD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优点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3" name="标题 1">
              <a:extLst>
                <a:ext uri="{FF2B5EF4-FFF2-40B4-BE49-F238E27FC236}">
                  <a16:creationId xmlns:a16="http://schemas.microsoft.com/office/drawing/2014/main" id="{65904AED-1AB9-4AEF-9B20-6CCA504BA735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0FECC5E6-B69B-4360-9E8E-5887451983B4}"/>
              </a:ext>
            </a:extLst>
          </p:cNvPr>
          <p:cNvSpPr txBox="1"/>
          <p:nvPr/>
        </p:nvSpPr>
        <p:spPr>
          <a:xfrm>
            <a:off x="333469" y="2965997"/>
            <a:ext cx="6962681" cy="11585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在医学图像分割等任务中表现出色，尤其是在处理小物体和复杂背景时。</a:t>
            </a:r>
            <a:endParaRPr lang="en-US" altLang="zh-CN" sz="1600" kern="100" dirty="0">
              <a:effectLst/>
              <a:latin typeface="OPPO Sans 4.0" panose="00000500000000000000" pitchFamily="2" charset="-122"/>
              <a:ea typeface="OPPO Sans 4.0" panose="00000500000000000000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结构相对简单，易于训练，且在有限的数据集上也能表现良好。</a:t>
            </a:r>
            <a:endParaRPr lang="en-US" altLang="zh-CN" sz="1600" kern="100" dirty="0">
              <a:effectLst/>
              <a:latin typeface="OPPO Sans 4.0" panose="00000500000000000000" pitchFamily="2" charset="-122"/>
              <a:ea typeface="OPPO Sans 4.0" panose="00000500000000000000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跳跃连接有助于捕获多尺度的特征信息，提升分割精度。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815E9F4-CEA2-41B2-9997-6B7C6734528D}"/>
              </a:ext>
            </a:extLst>
          </p:cNvPr>
          <p:cNvGrpSpPr/>
          <p:nvPr/>
        </p:nvGrpSpPr>
        <p:grpSpPr>
          <a:xfrm>
            <a:off x="447770" y="4238884"/>
            <a:ext cx="2511330" cy="380701"/>
            <a:chOff x="447770" y="2477023"/>
            <a:chExt cx="2511330" cy="380701"/>
          </a:xfrm>
        </p:grpSpPr>
        <p:sp>
          <p:nvSpPr>
            <p:cNvPr id="47" name="标题 1">
              <a:extLst>
                <a:ext uri="{FF2B5EF4-FFF2-40B4-BE49-F238E27FC236}">
                  <a16:creationId xmlns:a16="http://schemas.microsoft.com/office/drawing/2014/main" id="{B33D253E-3A2E-4C52-9417-AEE83012A8F9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缺点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8" name="标题 1">
              <a:extLst>
                <a:ext uri="{FF2B5EF4-FFF2-40B4-BE49-F238E27FC236}">
                  <a16:creationId xmlns:a16="http://schemas.microsoft.com/office/drawing/2014/main" id="{D6A5AFF4-A171-41BE-A174-B3A6562F534D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9FC3F7C4-BA85-4003-B929-84BAC0F478C3}"/>
              </a:ext>
            </a:extLst>
          </p:cNvPr>
          <p:cNvSpPr txBox="1"/>
          <p:nvPr/>
        </p:nvSpPr>
        <p:spPr>
          <a:xfrm>
            <a:off x="333469" y="4623083"/>
            <a:ext cx="8915306" cy="41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在处理大规模数据集或复杂场景时，可能不如一些更复杂的模型（如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DenseASPP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）表现优异。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FF73A9BD-BBEF-4B66-B9E9-0CCA6E1CC387}"/>
              </a:ext>
            </a:extLst>
          </p:cNvPr>
          <p:cNvGrpSpPr/>
          <p:nvPr/>
        </p:nvGrpSpPr>
        <p:grpSpPr>
          <a:xfrm>
            <a:off x="447770" y="5157306"/>
            <a:ext cx="2511330" cy="380701"/>
            <a:chOff x="447770" y="2477023"/>
            <a:chExt cx="2511330" cy="380701"/>
          </a:xfrm>
        </p:grpSpPr>
        <p:sp>
          <p:nvSpPr>
            <p:cNvPr id="51" name="标题 1">
              <a:extLst>
                <a:ext uri="{FF2B5EF4-FFF2-40B4-BE49-F238E27FC236}">
                  <a16:creationId xmlns:a16="http://schemas.microsoft.com/office/drawing/2014/main" id="{6EDD06A4-C753-4A60-B65E-FD191819C556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35005" y="2477023"/>
              <a:ext cx="2224095" cy="38070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实验结果</a:t>
              </a:r>
              <a:endPara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52" name="标题 1">
              <a:extLst>
                <a:ext uri="{FF2B5EF4-FFF2-40B4-BE49-F238E27FC236}">
                  <a16:creationId xmlns:a16="http://schemas.microsoft.com/office/drawing/2014/main" id="{7468CC4D-8F01-4D83-8F7F-ABFD7B57EA94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447770" y="264758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B1929B6E-CABD-4D7D-AEB1-6F4CBDD90155}"/>
              </a:ext>
            </a:extLst>
          </p:cNvPr>
          <p:cNvSpPr txBox="1"/>
          <p:nvPr/>
        </p:nvSpPr>
        <p:spPr>
          <a:xfrm>
            <a:off x="333468" y="5541505"/>
            <a:ext cx="11858532" cy="789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在裂缝数据集和火焰数据集上，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U-Net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的表现非常出色，精确度和整体精度均接近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99.8%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mIoU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（平均交并比）达到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80.25%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。</a:t>
            </a:r>
            <a:endParaRPr lang="en-US" altLang="zh-CN" sz="1600" kern="100" dirty="0">
              <a:effectLst/>
              <a:latin typeface="OPPO Sans 4.0" panose="00000500000000000000" pitchFamily="2" charset="-122"/>
              <a:ea typeface="OPPO Sans 4.0" panose="00000500000000000000" pitchFamily="2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Cityscapes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数据集上，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U-Net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的表现相对较弱，</a:t>
            </a:r>
            <a:r>
              <a:rPr lang="en-US" altLang="zh-CN" sz="1600" kern="100" dirty="0" err="1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mIoU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33.78%</a:t>
            </a:r>
            <a:r>
              <a:rPr lang="zh-CN" altLang="en-US" sz="1600" kern="100" dirty="0"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Times New Roman" panose="02020603050405020304" pitchFamily="18" charset="0"/>
              </a:rPr>
              <a:t>，表明其在复杂场景中的分割能力有限。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0769FF"/>
      </a:accent1>
      <a:accent2>
        <a:srgbClr val="795FE5"/>
      </a:accent2>
      <a:accent3>
        <a:srgbClr val="3F3F3F"/>
      </a:accent3>
      <a:accent4>
        <a:srgbClr val="3F3F3F"/>
      </a:accent4>
      <a:accent5>
        <a:srgbClr val="3F3F3F"/>
      </a:accent5>
      <a:accent6>
        <a:srgbClr val="3F3F3F"/>
      </a:accent6>
      <a:hlink>
        <a:srgbClr val="000000"/>
      </a:hlink>
      <a:folHlink>
        <a:srgbClr val="000000"/>
      </a:folHlink>
    </a:clrScheme>
    <a:fontScheme name="font">
      <a:majorFont>
        <a:latin typeface="Segoe UI"/>
        <a:ea typeface="等线"/>
        <a:cs typeface=""/>
      </a:majorFont>
      <a:minorFont>
        <a:latin typeface="Segoe UI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2366</Words>
  <Application>Microsoft Office PowerPoint</Application>
  <PresentationFormat>宽屏</PresentationFormat>
  <Paragraphs>187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OPPO Sans 4.0 SemiBold</vt:lpstr>
      <vt:lpstr>OPPO Sans 4.0</vt:lpstr>
      <vt:lpstr>Wingdings</vt:lpstr>
      <vt:lpstr>Times New Roman</vt:lpstr>
      <vt:lpstr>华文中宋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Minmus Lin</dc:creator>
  <cp:lastModifiedBy>HC1241</cp:lastModifiedBy>
  <cp:revision>28</cp:revision>
  <dcterms:created xsi:type="dcterms:W3CDTF">2025-03-05T07:43:48Z</dcterms:created>
  <dcterms:modified xsi:type="dcterms:W3CDTF">2025-04-10T04:09:09Z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A25ACC9353334E15889D7660EBB22888_12</vt:lpwstr>
  </property>
  <property fmtid="{D5CDD505-2E9C-101B-9397-08002B2CF9AE}" pid="3" name="KSOProductBuildVer">
    <vt:lpwstr>2052-12.1.0.20305</vt:lpwstr>
  </property>
</Properties>
</file>